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59"/>
  </p:handoutMasterIdLst>
  <p:sldIdLst>
    <p:sldId id="281" r:id="rId2"/>
    <p:sldId id="321" r:id="rId3"/>
    <p:sldId id="322" r:id="rId4"/>
    <p:sldId id="280" r:id="rId5"/>
    <p:sldId id="283" r:id="rId6"/>
    <p:sldId id="284" r:id="rId7"/>
    <p:sldId id="282" r:id="rId8"/>
    <p:sldId id="277" r:id="rId9"/>
    <p:sldId id="285" r:id="rId10"/>
    <p:sldId id="286" r:id="rId11"/>
    <p:sldId id="317" r:id="rId12"/>
    <p:sldId id="287" r:id="rId13"/>
    <p:sldId id="288" r:id="rId14"/>
    <p:sldId id="278" r:id="rId15"/>
    <p:sldId id="303" r:id="rId16"/>
    <p:sldId id="304" r:id="rId17"/>
    <p:sldId id="325" r:id="rId18"/>
    <p:sldId id="257" r:id="rId19"/>
    <p:sldId id="258" r:id="rId20"/>
    <p:sldId id="260" r:id="rId21"/>
    <p:sldId id="259" r:id="rId22"/>
    <p:sldId id="265" r:id="rId23"/>
    <p:sldId id="318" r:id="rId24"/>
    <p:sldId id="319" r:id="rId25"/>
    <p:sldId id="320" r:id="rId26"/>
    <p:sldId id="266" r:id="rId27"/>
    <p:sldId id="267" r:id="rId28"/>
    <p:sldId id="326" r:id="rId29"/>
    <p:sldId id="289" r:id="rId30"/>
    <p:sldId id="290" r:id="rId31"/>
    <p:sldId id="292" r:id="rId32"/>
    <p:sldId id="291" r:id="rId33"/>
    <p:sldId id="327" r:id="rId34"/>
    <p:sldId id="271" r:id="rId35"/>
    <p:sldId id="273" r:id="rId36"/>
    <p:sldId id="276" r:id="rId37"/>
    <p:sldId id="269" r:id="rId38"/>
    <p:sldId id="275" r:id="rId39"/>
    <p:sldId id="270" r:id="rId40"/>
    <p:sldId id="294" r:id="rId41"/>
    <p:sldId id="300" r:id="rId42"/>
    <p:sldId id="297" r:id="rId43"/>
    <p:sldId id="293" r:id="rId44"/>
    <p:sldId id="296" r:id="rId45"/>
    <p:sldId id="301" r:id="rId46"/>
    <p:sldId id="324" r:id="rId47"/>
    <p:sldId id="323" r:id="rId48"/>
    <p:sldId id="316" r:id="rId49"/>
    <p:sldId id="306" r:id="rId50"/>
    <p:sldId id="309" r:id="rId51"/>
    <p:sldId id="310" r:id="rId52"/>
    <p:sldId id="307" r:id="rId53"/>
    <p:sldId id="305" r:id="rId54"/>
    <p:sldId id="313" r:id="rId55"/>
    <p:sldId id="315" r:id="rId56"/>
    <p:sldId id="311" r:id="rId57"/>
    <p:sldId id="314" r:id="rId58"/>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Munroe" initials="J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8" y="498"/>
      </p:cViewPr>
      <p:guideLst>
        <p:guide orient="horz" pos="2160"/>
        <p:guide pos="384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067F5503-4EBA-4C32-BFB0-F837ED939957}" type="datetimeFigureOut">
              <a:rPr lang="en-CA" smtClean="0"/>
              <a:t>12/02/2016</a:t>
            </a:fld>
            <a:endParaRPr lang="en-CA"/>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920503C6-46A4-4A9A-9B7A-AAEDD3F39CEC}" type="slidenum">
              <a:rPr lang="en-CA" smtClean="0"/>
              <a:t>‹#›</a:t>
            </a:fld>
            <a:endParaRPr lang="en-CA"/>
          </a:p>
        </p:txBody>
      </p:sp>
    </p:spTree>
    <p:extLst>
      <p:ext uri="{BB962C8B-B14F-4D97-AF65-F5344CB8AC3E}">
        <p14:creationId xmlns:p14="http://schemas.microsoft.com/office/powerpoint/2010/main" val="37796914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F773FB5-4317-41C2-8574-0024E92F56F1}" type="datetimeFigureOut">
              <a:rPr lang="en-CA" smtClean="0"/>
              <a:t>12/02/2016</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678F0D6-85EE-4513-9029-0FE47FE365BC}"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678F0D6-85EE-4513-9029-0FE47FE365B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678F0D6-85EE-4513-9029-0FE47FE365B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678F0D6-85EE-4513-9029-0FE47FE365BC}"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678F0D6-85EE-4513-9029-0FE47FE365BC}" type="slidenum">
              <a:rPr lang="en-CA" smtClean="0"/>
              <a:t>‹#›</a:t>
            </a:fld>
            <a:endParaRPr lang="en-CA"/>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678F0D6-85EE-4513-9029-0FE47FE365BC}"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678F0D6-85EE-4513-9029-0FE47FE365BC}"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678F0D6-85EE-4513-9029-0FE47FE365BC}"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F773FB5-4317-41C2-8574-0024E92F56F1}" type="datetimeFigureOut">
              <a:rPr lang="en-CA" smtClean="0"/>
              <a:t>12/02/2016</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678F0D6-85EE-4513-9029-0FE47FE365B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AF773FB5-4317-41C2-8574-0024E92F56F1}" type="datetimeFigureOut">
              <a:rPr lang="en-CA" smtClean="0"/>
              <a:t>12/02/2016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678F0D6-85EE-4513-9029-0FE47FE365BC}"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F773FB5-4317-41C2-8574-0024E92F56F1}" type="datetimeFigureOut">
              <a:rPr lang="en-CA" smtClean="0"/>
              <a:t>12/02/2016</a:t>
            </a:fld>
            <a:endParaRPr lang="en-CA"/>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678F0D6-85EE-4513-9029-0FE47FE365BC}" type="slidenum">
              <a:rPr lang="en-CA" smtClean="0"/>
              <a:t>‹#›</a:t>
            </a:fld>
            <a:endParaRPr lang="en-CA"/>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F773FB5-4317-41C2-8574-0024E92F56F1}" type="datetimeFigureOut">
              <a:rPr lang="en-CA" smtClean="0"/>
              <a:t>12/02/2016</a:t>
            </a:fld>
            <a:endParaRPr lang="en-CA"/>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678F0D6-85EE-4513-9029-0FE47FE365BC}"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atientsafetyinstitute.ca/en/Topic/Pages/medication-reconciliation-(med-rec).aspx" TargetMode="External"/><Relationship Id="rId2" Type="http://schemas.openxmlformats.org/officeDocument/2006/relationships/hyperlink" Target="http://www.ismp-canada.org/medrec/" TargetMode="External"/><Relationship Id="rId1" Type="http://schemas.openxmlformats.org/officeDocument/2006/relationships/slideLayout" Target="../slideLayouts/slideLayout2.xml"/><Relationship Id="rId4" Type="http://schemas.openxmlformats.org/officeDocument/2006/relationships/hyperlink" Target="http://tools.patientsafetyinstitute.ca/Pages/welcome.asp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jgreenall@ismp-canada.org" TargetMode="External"/><Relationship Id="rId2" Type="http://schemas.openxmlformats.org/officeDocument/2006/relationships/hyperlink" Target="mailto:Janice.Munroe@fraserhealth.ca" TargetMode="Externa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0616" y="1014049"/>
            <a:ext cx="10363200" cy="1829761"/>
          </a:xfrm>
        </p:spPr>
        <p:txBody>
          <a:bodyPr>
            <a:normAutofit fontScale="90000"/>
          </a:bodyPr>
          <a:lstStyle/>
          <a:p>
            <a:r>
              <a:rPr lang="en-CA" dirty="0" smtClean="0"/>
              <a:t>Accreditation Meditation: </a:t>
            </a:r>
            <a:br>
              <a:rPr lang="en-CA" dirty="0" smtClean="0"/>
            </a:br>
            <a:r>
              <a:rPr lang="en-CA" sz="4000" dirty="0" smtClean="0"/>
              <a:t>Lessons from the Field and Tips for Success</a:t>
            </a:r>
            <a:endParaRPr lang="en-CA" sz="4000" dirty="0"/>
          </a:p>
        </p:txBody>
      </p:sp>
      <p:sp>
        <p:nvSpPr>
          <p:cNvPr id="5" name="Subtitle 4"/>
          <p:cNvSpPr>
            <a:spLocks noGrp="1"/>
          </p:cNvSpPr>
          <p:nvPr>
            <p:ph type="subTitle" idx="1"/>
          </p:nvPr>
        </p:nvSpPr>
        <p:spPr>
          <a:xfrm>
            <a:off x="914400" y="3611606"/>
            <a:ext cx="10363200" cy="1652055"/>
          </a:xfrm>
        </p:spPr>
        <p:txBody>
          <a:bodyPr>
            <a:normAutofit fontScale="92500" lnSpcReduction="20000"/>
          </a:bodyPr>
          <a:lstStyle/>
          <a:p>
            <a:r>
              <a:rPr lang="en-CA" dirty="0" smtClean="0"/>
              <a:t>Janice Munroe, </a:t>
            </a:r>
            <a:r>
              <a:rPr lang="en-CA" dirty="0" err="1" smtClean="0"/>
              <a:t>BScPharm</a:t>
            </a:r>
            <a:endParaRPr lang="en-CA" dirty="0" smtClean="0"/>
          </a:p>
          <a:p>
            <a:r>
              <a:rPr lang="en-CA" sz="2200" dirty="0" smtClean="0"/>
              <a:t>Regional Pharmacy Medication Safety Coordinator, Fraser Health, BC</a:t>
            </a:r>
          </a:p>
          <a:p>
            <a:endParaRPr lang="en-CA" sz="2200" dirty="0" smtClean="0"/>
          </a:p>
          <a:p>
            <a:r>
              <a:rPr lang="en-CA" dirty="0" smtClean="0"/>
              <a:t>Julie Greenall, </a:t>
            </a:r>
            <a:r>
              <a:rPr lang="en-CA" dirty="0" err="1" smtClean="0"/>
              <a:t>BScPhm</a:t>
            </a:r>
            <a:r>
              <a:rPr lang="en-CA" dirty="0" smtClean="0"/>
              <a:t>, </a:t>
            </a:r>
            <a:r>
              <a:rPr lang="en-CA" dirty="0" err="1" smtClean="0"/>
              <a:t>MHSc</a:t>
            </a:r>
            <a:r>
              <a:rPr lang="en-CA" dirty="0" smtClean="0"/>
              <a:t>, ACPR, FISMPC</a:t>
            </a:r>
          </a:p>
          <a:p>
            <a:r>
              <a:rPr lang="en-CA" sz="2000" dirty="0" smtClean="0"/>
              <a:t>Director of Projects and Education, ISMP Canada</a:t>
            </a:r>
            <a:endParaRPr lang="en-CA" sz="2200" dirty="0"/>
          </a:p>
        </p:txBody>
      </p:sp>
      <p:sp>
        <p:nvSpPr>
          <p:cNvPr id="2" name="TextBox 1"/>
          <p:cNvSpPr txBox="1"/>
          <p:nvPr/>
        </p:nvSpPr>
        <p:spPr>
          <a:xfrm>
            <a:off x="1008185" y="5709138"/>
            <a:ext cx="5521569" cy="1200329"/>
          </a:xfrm>
          <a:prstGeom prst="rect">
            <a:avLst/>
          </a:prstGeom>
          <a:noFill/>
        </p:spPr>
        <p:txBody>
          <a:bodyPr wrap="square" rtlCol="0">
            <a:spAutoFit/>
          </a:bodyPr>
          <a:lstStyle/>
          <a:p>
            <a:r>
              <a:rPr lang="en-CA" dirty="0" smtClean="0"/>
              <a:t>Canadian Society of Hospital Pharmacists</a:t>
            </a:r>
          </a:p>
          <a:p>
            <a:r>
              <a:rPr lang="en-CA" dirty="0" smtClean="0"/>
              <a:t>Professional Practice Conference</a:t>
            </a:r>
          </a:p>
          <a:p>
            <a:r>
              <a:rPr lang="en-CA" dirty="0" smtClean="0"/>
              <a:t>Sunday, January 31, 2016</a:t>
            </a:r>
          </a:p>
          <a:p>
            <a:r>
              <a:rPr lang="en-CA" dirty="0" smtClean="0"/>
              <a:t>Toronto ON</a:t>
            </a:r>
            <a:endParaRPr lang="en-CA" dirty="0"/>
          </a:p>
        </p:txBody>
      </p:sp>
    </p:spTree>
    <p:extLst>
      <p:ext uri="{BB962C8B-B14F-4D97-AF65-F5344CB8AC3E}">
        <p14:creationId xmlns:p14="http://schemas.microsoft.com/office/powerpoint/2010/main" val="613289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0043"/>
            <a:ext cx="11194473" cy="4736632"/>
          </a:xfrm>
        </p:spPr>
        <p:txBody>
          <a:bodyPr>
            <a:normAutofit/>
          </a:bodyPr>
          <a:lstStyle/>
          <a:p>
            <a:r>
              <a:rPr lang="en-CA" dirty="0" smtClean="0"/>
              <a:t>On site tracer</a:t>
            </a:r>
          </a:p>
          <a:p>
            <a:pPr lvl="1"/>
            <a:r>
              <a:rPr lang="en-CA" dirty="0" smtClean="0"/>
              <a:t>Local hospital</a:t>
            </a:r>
          </a:p>
          <a:p>
            <a:pPr lvl="1"/>
            <a:r>
              <a:rPr lang="en-CA" dirty="0" smtClean="0"/>
              <a:t>Hands on experience</a:t>
            </a:r>
          </a:p>
          <a:p>
            <a:pPr lvl="1"/>
            <a:r>
              <a:rPr lang="en-CA" dirty="0" smtClean="0"/>
              <a:t>Receive feedback</a:t>
            </a:r>
          </a:p>
          <a:p>
            <a:pPr lvl="1"/>
            <a:endParaRPr lang="en-CA" dirty="0"/>
          </a:p>
          <a:p>
            <a:r>
              <a:rPr lang="en-CA" dirty="0" smtClean="0"/>
              <a:t>Future surveys</a:t>
            </a:r>
          </a:p>
          <a:p>
            <a:pPr lvl="1"/>
            <a:r>
              <a:rPr lang="en-CA" dirty="0" smtClean="0"/>
              <a:t>Minimum of 2 per year</a:t>
            </a:r>
          </a:p>
          <a:p>
            <a:pPr lvl="2"/>
            <a:r>
              <a:rPr lang="en-CA" dirty="0" smtClean="0"/>
              <a:t>Maintain experience</a:t>
            </a:r>
          </a:p>
          <a:p>
            <a:pPr lvl="2"/>
            <a:r>
              <a:rPr lang="en-CA" dirty="0" smtClean="0"/>
              <a:t>Change in frequency of organization surveys has made this challenging</a:t>
            </a:r>
          </a:p>
          <a:p>
            <a:endParaRPr lang="en-CA" dirty="0"/>
          </a:p>
        </p:txBody>
      </p:sp>
      <p:sp>
        <p:nvSpPr>
          <p:cNvPr id="2" name="Title 1"/>
          <p:cNvSpPr>
            <a:spLocks noGrp="1"/>
          </p:cNvSpPr>
          <p:nvPr>
            <p:ph type="title"/>
          </p:nvPr>
        </p:nvSpPr>
        <p:spPr/>
        <p:txBody>
          <a:bodyPr/>
          <a:lstStyle/>
          <a:p>
            <a:r>
              <a:rPr lang="en-CA" dirty="0" smtClean="0"/>
              <a:t>Surveyor Training and Commitment</a:t>
            </a:r>
            <a:endParaRPr lang="en-CA" dirty="0"/>
          </a:p>
        </p:txBody>
      </p:sp>
    </p:spTree>
    <p:extLst>
      <p:ext uri="{BB962C8B-B14F-4D97-AF65-F5344CB8AC3E}">
        <p14:creationId xmlns:p14="http://schemas.microsoft.com/office/powerpoint/2010/main" val="31776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All surveyors are required to </a:t>
            </a:r>
            <a:r>
              <a:rPr lang="en-CA" dirty="0" smtClean="0"/>
              <a:t>successfully complete </a:t>
            </a:r>
            <a:r>
              <a:rPr lang="en-CA" dirty="0"/>
              <a:t>annual online education </a:t>
            </a:r>
            <a:r>
              <a:rPr lang="en-CA" dirty="0" smtClean="0"/>
              <a:t>modules</a:t>
            </a:r>
          </a:p>
          <a:p>
            <a:pPr lvl="1"/>
            <a:r>
              <a:rPr lang="en-CA" dirty="0" smtClean="0"/>
              <a:t>Varied topics</a:t>
            </a:r>
          </a:p>
          <a:p>
            <a:pPr lvl="1"/>
            <a:r>
              <a:rPr lang="en-CA" dirty="0" smtClean="0"/>
              <a:t>Governance</a:t>
            </a:r>
          </a:p>
          <a:p>
            <a:pPr lvl="1"/>
            <a:r>
              <a:rPr lang="en-CA" dirty="0" smtClean="0"/>
              <a:t>Report writing</a:t>
            </a:r>
          </a:p>
          <a:p>
            <a:pPr lvl="1"/>
            <a:r>
              <a:rPr lang="en-CA" dirty="0" smtClean="0"/>
              <a:t>Rating</a:t>
            </a:r>
          </a:p>
          <a:p>
            <a:pPr lvl="1"/>
            <a:r>
              <a:rPr lang="en-CA" dirty="0" smtClean="0"/>
              <a:t>Select Standards</a:t>
            </a:r>
          </a:p>
          <a:p>
            <a:endParaRPr lang="en-CA" dirty="0"/>
          </a:p>
          <a:p>
            <a:r>
              <a:rPr lang="en-CA" dirty="0"/>
              <a:t>Accreditation Canada coordinates a surveyor education conference every 3 </a:t>
            </a:r>
            <a:r>
              <a:rPr lang="en-CA" dirty="0" smtClean="0"/>
              <a:t>years</a:t>
            </a:r>
            <a:endParaRPr lang="en-CA" dirty="0"/>
          </a:p>
        </p:txBody>
      </p:sp>
      <p:sp>
        <p:nvSpPr>
          <p:cNvPr id="3" name="Title 2"/>
          <p:cNvSpPr>
            <a:spLocks noGrp="1"/>
          </p:cNvSpPr>
          <p:nvPr>
            <p:ph type="title"/>
          </p:nvPr>
        </p:nvSpPr>
        <p:spPr/>
        <p:txBody>
          <a:bodyPr/>
          <a:lstStyle/>
          <a:p>
            <a:r>
              <a:rPr lang="en-CA" dirty="0" smtClean="0"/>
              <a:t>Competency</a:t>
            </a:r>
            <a:endParaRPr lang="en-CA" dirty="0"/>
          </a:p>
        </p:txBody>
      </p:sp>
    </p:spTree>
    <p:extLst>
      <p:ext uri="{BB962C8B-B14F-4D97-AF65-F5344CB8AC3E}">
        <p14:creationId xmlns:p14="http://schemas.microsoft.com/office/powerpoint/2010/main" val="39602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Developed collaboratively</a:t>
            </a:r>
          </a:p>
          <a:p>
            <a:pPr lvl="1"/>
            <a:r>
              <a:rPr lang="en-CA" dirty="0" smtClean="0"/>
              <a:t>Organizational quality leads</a:t>
            </a:r>
          </a:p>
          <a:p>
            <a:pPr lvl="1"/>
            <a:r>
              <a:rPr lang="en-CA" dirty="0" smtClean="0"/>
              <a:t>Assigned Accreditation Canada Specialist</a:t>
            </a:r>
          </a:p>
          <a:p>
            <a:pPr lvl="1"/>
            <a:endParaRPr lang="en-CA" dirty="0"/>
          </a:p>
          <a:p>
            <a:r>
              <a:rPr lang="en-CA" dirty="0" smtClean="0"/>
              <a:t>Identify standards to be addressed</a:t>
            </a:r>
          </a:p>
          <a:p>
            <a:r>
              <a:rPr lang="en-CA" dirty="0" smtClean="0"/>
              <a:t>Identify sites to be evaluated</a:t>
            </a:r>
          </a:p>
          <a:p>
            <a:r>
              <a:rPr lang="en-CA" dirty="0" smtClean="0"/>
              <a:t>Balance assignments across surveyors</a:t>
            </a:r>
          </a:p>
          <a:p>
            <a:pPr lvl="1"/>
            <a:r>
              <a:rPr lang="en-CA" dirty="0" smtClean="0"/>
              <a:t>5 day survey period</a:t>
            </a:r>
            <a:endParaRPr lang="en-CA" dirty="0"/>
          </a:p>
        </p:txBody>
      </p:sp>
      <p:sp>
        <p:nvSpPr>
          <p:cNvPr id="2" name="Title 1"/>
          <p:cNvSpPr>
            <a:spLocks noGrp="1"/>
          </p:cNvSpPr>
          <p:nvPr>
            <p:ph type="title"/>
          </p:nvPr>
        </p:nvSpPr>
        <p:spPr/>
        <p:txBody>
          <a:bodyPr/>
          <a:lstStyle/>
          <a:p>
            <a:r>
              <a:rPr lang="en-CA" dirty="0" smtClean="0"/>
              <a:t>Survey Planning</a:t>
            </a:r>
            <a:endParaRPr lang="en-CA" dirty="0"/>
          </a:p>
        </p:txBody>
      </p:sp>
    </p:spTree>
    <p:extLst>
      <p:ext uri="{BB962C8B-B14F-4D97-AF65-F5344CB8AC3E}">
        <p14:creationId xmlns:p14="http://schemas.microsoft.com/office/powerpoint/2010/main" val="50291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Surveyors come from different walks of life</a:t>
            </a:r>
          </a:p>
          <a:p>
            <a:pPr lvl="1"/>
            <a:r>
              <a:rPr lang="en-CA" dirty="0" smtClean="0"/>
              <a:t>CEO</a:t>
            </a:r>
          </a:p>
          <a:p>
            <a:pPr lvl="1"/>
            <a:r>
              <a:rPr lang="en-CA" dirty="0" smtClean="0"/>
              <a:t>Physician</a:t>
            </a:r>
          </a:p>
          <a:p>
            <a:pPr lvl="1"/>
            <a:r>
              <a:rPr lang="en-CA" dirty="0" smtClean="0"/>
              <a:t>Nurse</a:t>
            </a:r>
          </a:p>
          <a:p>
            <a:pPr lvl="1"/>
            <a:r>
              <a:rPr lang="en-CA" dirty="0" smtClean="0"/>
              <a:t>Pharmacist</a:t>
            </a:r>
          </a:p>
          <a:p>
            <a:pPr lvl="1"/>
            <a:r>
              <a:rPr lang="en-CA" dirty="0" smtClean="0"/>
              <a:t>Lab Technician</a:t>
            </a:r>
            <a:br>
              <a:rPr lang="en-CA" dirty="0" smtClean="0"/>
            </a:br>
            <a:endParaRPr lang="en-CA" dirty="0" smtClean="0"/>
          </a:p>
          <a:p>
            <a:r>
              <a:rPr lang="en-CA" dirty="0"/>
              <a:t>Organizations are challenged to correctly </a:t>
            </a:r>
            <a:r>
              <a:rPr lang="en-CA" dirty="0" smtClean="0"/>
              <a:t>interpret standards</a:t>
            </a:r>
          </a:p>
          <a:p>
            <a:pPr lvl="2"/>
            <a:r>
              <a:rPr lang="en-CA" dirty="0" smtClean="0"/>
              <a:t>Standards apply across different settings (community/tertiary) and jurisdictions (provincial/territorial), requiring broad language</a:t>
            </a:r>
          </a:p>
          <a:p>
            <a:pPr lvl="2"/>
            <a:r>
              <a:rPr lang="en-CA" dirty="0" smtClean="0"/>
              <a:t>Overlap of content between sets of standards; content is sometimes inconsistent</a:t>
            </a:r>
          </a:p>
          <a:p>
            <a:pPr marL="630936" lvl="2" indent="0">
              <a:buNone/>
            </a:pPr>
            <a:endParaRPr lang="en-CA" dirty="0" smtClean="0"/>
          </a:p>
          <a:p>
            <a:pPr lvl="1"/>
            <a:endParaRPr lang="en-CA" dirty="0"/>
          </a:p>
        </p:txBody>
      </p:sp>
      <p:sp>
        <p:nvSpPr>
          <p:cNvPr id="2" name="Title 1"/>
          <p:cNvSpPr>
            <a:spLocks noGrp="1"/>
          </p:cNvSpPr>
          <p:nvPr>
            <p:ph type="title"/>
          </p:nvPr>
        </p:nvSpPr>
        <p:spPr/>
        <p:txBody>
          <a:bodyPr/>
          <a:lstStyle/>
          <a:p>
            <a:r>
              <a:rPr lang="en-CA" dirty="0" smtClean="0"/>
              <a:t>Surveyor Challenges</a:t>
            </a:r>
            <a:endParaRPr lang="en-CA" dirty="0"/>
          </a:p>
        </p:txBody>
      </p:sp>
    </p:spTree>
    <p:extLst>
      <p:ext uri="{BB962C8B-B14F-4D97-AF65-F5344CB8AC3E}">
        <p14:creationId xmlns:p14="http://schemas.microsoft.com/office/powerpoint/2010/main" val="171174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9" y="1417639"/>
            <a:ext cx="11280052" cy="4841494"/>
          </a:xfrm>
        </p:spPr>
        <p:txBody>
          <a:bodyPr>
            <a:normAutofit/>
          </a:bodyPr>
          <a:lstStyle/>
          <a:p>
            <a:r>
              <a:rPr lang="en-CA" dirty="0" smtClean="0"/>
              <a:t>Previous survey results “met” ROPs</a:t>
            </a:r>
          </a:p>
          <a:p>
            <a:pPr lvl="1"/>
            <a:r>
              <a:rPr lang="en-CA" dirty="0" smtClean="0">
                <a:solidFill>
                  <a:srgbClr val="FF0000"/>
                </a:solidFill>
              </a:rPr>
              <a:t>January 2014 - </a:t>
            </a:r>
            <a:r>
              <a:rPr lang="en-CA" i="1" dirty="0" smtClean="0">
                <a:solidFill>
                  <a:srgbClr val="FF0000"/>
                </a:solidFill>
              </a:rPr>
              <a:t> may be “unmet” AND expanded scope</a:t>
            </a:r>
            <a:endParaRPr lang="en-CA" i="1" dirty="0" smtClean="0"/>
          </a:p>
          <a:p>
            <a:pPr lvl="1"/>
            <a:r>
              <a:rPr lang="en-CA" dirty="0" smtClean="0"/>
              <a:t>Organizations need to rethink their strategies</a:t>
            </a:r>
          </a:p>
          <a:p>
            <a:pPr marL="457200" lvl="1" indent="0">
              <a:buNone/>
            </a:pPr>
            <a:endParaRPr lang="en-CA" dirty="0" smtClean="0"/>
          </a:p>
          <a:p>
            <a:pPr marL="0" indent="0">
              <a:buNone/>
            </a:pPr>
            <a:r>
              <a:rPr lang="en-CA" dirty="0" smtClean="0"/>
              <a:t>Shifted organization’s goal from:</a:t>
            </a:r>
          </a:p>
          <a:p>
            <a:pPr marL="0" indent="0" algn="ctr">
              <a:buNone/>
            </a:pPr>
            <a:r>
              <a:rPr lang="en-CA" dirty="0" smtClean="0"/>
              <a:t/>
            </a:r>
            <a:br>
              <a:rPr lang="en-CA" dirty="0" smtClean="0"/>
            </a:br>
            <a:r>
              <a:rPr lang="en-CA" dirty="0" smtClean="0"/>
              <a:t>successful survey rating </a:t>
            </a:r>
            <a:r>
              <a:rPr lang="en-CA" dirty="0" smtClean="0">
                <a:sym typeface="Wingdings" panose="05000000000000000000" pitchFamily="2" charset="2"/>
              </a:rPr>
              <a:t> safest system for patients</a:t>
            </a:r>
          </a:p>
          <a:p>
            <a:pPr marL="0" indent="0">
              <a:buNone/>
            </a:pPr>
            <a:endParaRPr lang="en-CA" dirty="0">
              <a:sym typeface="Wingdings" panose="05000000000000000000" pitchFamily="2" charset="2"/>
            </a:endParaRPr>
          </a:p>
          <a:p>
            <a:pPr marL="457200" indent="-457200"/>
            <a:r>
              <a:rPr lang="en-CA" dirty="0" smtClean="0">
                <a:sym typeface="Wingdings" panose="05000000000000000000" pitchFamily="2" charset="2"/>
              </a:rPr>
              <a:t>New High Alert ROP - ensures a targeted group of medications are safely handled from the time they enter the organization until they are administered to the patient. </a:t>
            </a:r>
            <a:endParaRPr lang="en-CA" dirty="0"/>
          </a:p>
        </p:txBody>
      </p:sp>
      <p:sp>
        <p:nvSpPr>
          <p:cNvPr id="2" name="Title 1"/>
          <p:cNvSpPr>
            <a:spLocks noGrp="1"/>
          </p:cNvSpPr>
          <p:nvPr>
            <p:ph type="title"/>
          </p:nvPr>
        </p:nvSpPr>
        <p:spPr/>
        <p:txBody>
          <a:bodyPr>
            <a:normAutofit fontScale="90000"/>
          </a:bodyPr>
          <a:lstStyle/>
          <a:p>
            <a:r>
              <a:rPr lang="en-CA" dirty="0" smtClean="0"/>
              <a:t>Impact of Change in Accreditation Approach</a:t>
            </a:r>
            <a:endParaRPr lang="en-CA" dirty="0"/>
          </a:p>
        </p:txBody>
      </p:sp>
    </p:spTree>
    <p:extLst>
      <p:ext uri="{BB962C8B-B14F-4D97-AF65-F5344CB8AC3E}">
        <p14:creationId xmlns:p14="http://schemas.microsoft.com/office/powerpoint/2010/main" val="20318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3050"/>
            <a:ext cx="10972800" cy="1143000"/>
          </a:xfrm>
        </p:spPr>
        <p:txBody>
          <a:bodyPr/>
          <a:lstStyle/>
          <a:p>
            <a:r>
              <a:rPr lang="en-CA" dirty="0" smtClean="0"/>
              <a:t>High-Alert Medications</a:t>
            </a:r>
            <a:endParaRPr lang="en-CA" dirty="0"/>
          </a:p>
        </p:txBody>
      </p:sp>
      <p:sp>
        <p:nvSpPr>
          <p:cNvPr id="5" name="Content Placeholder 4"/>
          <p:cNvSpPr>
            <a:spLocks noGrp="1"/>
          </p:cNvSpPr>
          <p:nvPr>
            <p:ph sz="quarter" idx="4294967295"/>
          </p:nvPr>
        </p:nvSpPr>
        <p:spPr>
          <a:xfrm>
            <a:off x="586154" y="1444625"/>
            <a:ext cx="5386388" cy="4479657"/>
          </a:xfrm>
        </p:spPr>
        <p:txBody>
          <a:bodyPr>
            <a:normAutofit fontScale="92500" lnSpcReduction="10000"/>
          </a:bodyPr>
          <a:lstStyle/>
          <a:p>
            <a:r>
              <a:rPr lang="en-CA" dirty="0" smtClean="0"/>
              <a:t>Medications with an increased risk of causing harm to a client if used incorrectly</a:t>
            </a:r>
            <a:br>
              <a:rPr lang="en-CA" dirty="0" smtClean="0"/>
            </a:br>
            <a:endParaRPr lang="en-CA" dirty="0" smtClean="0"/>
          </a:p>
          <a:p>
            <a:r>
              <a:rPr lang="en-CA" dirty="0" smtClean="0"/>
              <a:t>Examples:</a:t>
            </a:r>
          </a:p>
          <a:p>
            <a:pPr lvl="1"/>
            <a:r>
              <a:rPr lang="en-CA" dirty="0" smtClean="0"/>
              <a:t>Opioids</a:t>
            </a:r>
          </a:p>
          <a:p>
            <a:pPr lvl="1"/>
            <a:r>
              <a:rPr lang="en-CA" dirty="0" smtClean="0"/>
              <a:t>Anticoagulants</a:t>
            </a:r>
          </a:p>
          <a:p>
            <a:pPr lvl="1"/>
            <a:r>
              <a:rPr lang="en-CA" dirty="0" smtClean="0"/>
              <a:t>Insulin</a:t>
            </a:r>
          </a:p>
          <a:p>
            <a:pPr lvl="1"/>
            <a:r>
              <a:rPr lang="en-CA" dirty="0" smtClean="0"/>
              <a:t>Chemotherapy</a:t>
            </a:r>
          </a:p>
          <a:p>
            <a:pPr lvl="1"/>
            <a:r>
              <a:rPr lang="en-CA" dirty="0" smtClean="0"/>
              <a:t>Concentrated electrolytes</a:t>
            </a:r>
          </a:p>
          <a:p>
            <a:pPr lvl="1"/>
            <a:r>
              <a:rPr lang="en-CA" dirty="0" smtClean="0"/>
              <a:t>Paralyzing agents</a:t>
            </a:r>
          </a:p>
          <a:p>
            <a:pPr marL="109728" indent="0">
              <a:buNone/>
            </a:pPr>
            <a:r>
              <a:rPr lang="en-CA" dirty="0" smtClean="0"/>
              <a:t> </a:t>
            </a:r>
            <a:endParaRPr lang="en-CA" dirty="0"/>
          </a:p>
        </p:txBody>
      </p:sp>
      <p:graphicFrame>
        <p:nvGraphicFramePr>
          <p:cNvPr id="8" name="Object 7"/>
          <p:cNvGraphicFramePr>
            <a:graphicFrameLocks noChangeAspect="1"/>
          </p:cNvGraphicFramePr>
          <p:nvPr>
            <p:extLst>
              <p:ext uri="{D42A27DB-BD31-4B8C-83A1-F6EECF244321}">
                <p14:modId xmlns:p14="http://schemas.microsoft.com/office/powerpoint/2010/main" val="3078954919"/>
              </p:ext>
            </p:extLst>
          </p:nvPr>
        </p:nvGraphicFramePr>
        <p:xfrm>
          <a:off x="7014918" y="445477"/>
          <a:ext cx="4750926" cy="6149000"/>
        </p:xfrm>
        <a:graphic>
          <a:graphicData uri="http://schemas.openxmlformats.org/presentationml/2006/ole">
            <mc:AlternateContent xmlns:mc="http://schemas.openxmlformats.org/markup-compatibility/2006">
              <mc:Choice xmlns:v="urn:schemas-microsoft-com:vml" Requires="v">
                <p:oleObj spid="_x0000_s7238" name="Acrobat Document" r:id="rId3" imgW="5829233" imgH="7543775" progId="Acrobat.Document.11">
                  <p:embed/>
                </p:oleObj>
              </mc:Choice>
              <mc:Fallback>
                <p:oleObj name="Acrobat Document" r:id="rId3" imgW="5829233" imgH="7543775" progId="Acrobat.Document.11">
                  <p:embed/>
                  <p:pic>
                    <p:nvPicPr>
                      <p:cNvPr id="0" name=""/>
                      <p:cNvPicPr/>
                      <p:nvPr/>
                    </p:nvPicPr>
                    <p:blipFill>
                      <a:blip r:embed="rId4"/>
                      <a:stretch>
                        <a:fillRect/>
                      </a:stretch>
                    </p:blipFill>
                    <p:spPr>
                      <a:xfrm>
                        <a:off x="7014918" y="445477"/>
                        <a:ext cx="4750926" cy="6149000"/>
                      </a:xfrm>
                      <a:prstGeom prst="rect">
                        <a:avLst/>
                      </a:prstGeom>
                    </p:spPr>
                  </p:pic>
                </p:oleObj>
              </mc:Fallback>
            </mc:AlternateContent>
          </a:graphicData>
        </a:graphic>
      </p:graphicFrame>
      <p:sp>
        <p:nvSpPr>
          <p:cNvPr id="10" name="Rectangle 9"/>
          <p:cNvSpPr/>
          <p:nvPr/>
        </p:nvSpPr>
        <p:spPr>
          <a:xfrm>
            <a:off x="5383369" y="6397572"/>
            <a:ext cx="6382475" cy="369332"/>
          </a:xfrm>
          <a:prstGeom prst="rect">
            <a:avLst/>
          </a:prstGeom>
          <a:solidFill>
            <a:schemeClr val="bg2"/>
          </a:solidFill>
        </p:spPr>
        <p:txBody>
          <a:bodyPr wrap="square">
            <a:spAutoFit/>
          </a:bodyPr>
          <a:lstStyle/>
          <a:p>
            <a:r>
              <a:rPr lang="en-CA" dirty="0"/>
              <a:t>http://www.ismp.org/Tools/institutionalhighAlert.asp</a:t>
            </a:r>
          </a:p>
        </p:txBody>
      </p:sp>
    </p:spTree>
    <p:extLst>
      <p:ext uri="{BB962C8B-B14F-4D97-AF65-F5344CB8AC3E}">
        <p14:creationId xmlns:p14="http://schemas.microsoft.com/office/powerpoint/2010/main" val="888101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95" y="449507"/>
            <a:ext cx="38576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11" y="992432"/>
            <a:ext cx="89630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11" y="1744907"/>
            <a:ext cx="11452285" cy="404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75775" y="5791177"/>
            <a:ext cx="9616225" cy="646331"/>
          </a:xfrm>
          <a:prstGeom prst="rect">
            <a:avLst/>
          </a:prstGeom>
          <a:solidFill>
            <a:schemeClr val="bg2"/>
          </a:solidFill>
        </p:spPr>
        <p:txBody>
          <a:bodyPr wrap="square" rtlCol="0">
            <a:spAutoFit/>
          </a:bodyPr>
          <a:lstStyle/>
          <a:p>
            <a:r>
              <a:rPr lang="en-CA" dirty="0" smtClean="0"/>
              <a:t>Accreditation Canada ROP Handbook 2016</a:t>
            </a:r>
            <a:r>
              <a:rPr lang="en-CA" dirty="0"/>
              <a:t>; </a:t>
            </a:r>
            <a:r>
              <a:rPr lang="en-CA" dirty="0" smtClean="0"/>
              <a:t>http</a:t>
            </a:r>
            <a:r>
              <a:rPr lang="en-CA" dirty="0"/>
              <a:t>://</a:t>
            </a:r>
            <a:r>
              <a:rPr lang="en-CA" dirty="0" smtClean="0"/>
              <a:t>www.accreditation.ca/sites/default/files/rop-handbook-2016-en.pdf </a:t>
            </a:r>
            <a:endParaRPr lang="en-CA" dirty="0"/>
          </a:p>
        </p:txBody>
      </p:sp>
    </p:spTree>
    <p:extLst>
      <p:ext uri="{BB962C8B-B14F-4D97-AF65-F5344CB8AC3E}">
        <p14:creationId xmlns:p14="http://schemas.microsoft.com/office/powerpoint/2010/main" val="29233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470837"/>
            <a:ext cx="10878355" cy="4414808"/>
          </a:xfrm>
          <a:prstGeom prst="rect">
            <a:avLst/>
          </a:prstGeom>
        </p:spPr>
      </p:pic>
      <p:sp>
        <p:nvSpPr>
          <p:cNvPr id="3" name="Title 2"/>
          <p:cNvSpPr>
            <a:spLocks noGrp="1"/>
          </p:cNvSpPr>
          <p:nvPr>
            <p:ph type="title"/>
          </p:nvPr>
        </p:nvSpPr>
        <p:spPr/>
        <p:txBody>
          <a:bodyPr/>
          <a:lstStyle/>
          <a:p>
            <a:r>
              <a:rPr lang="en-CA" dirty="0" smtClean="0"/>
              <a:t>Concentrated Electrolyte - ROP</a:t>
            </a:r>
            <a:endParaRPr lang="en-CA" dirty="0"/>
          </a:p>
        </p:txBody>
      </p:sp>
      <p:sp>
        <p:nvSpPr>
          <p:cNvPr id="5" name="TextBox 4"/>
          <p:cNvSpPr txBox="1"/>
          <p:nvPr/>
        </p:nvSpPr>
        <p:spPr>
          <a:xfrm>
            <a:off x="2575775" y="5791177"/>
            <a:ext cx="9616225" cy="646331"/>
          </a:xfrm>
          <a:prstGeom prst="rect">
            <a:avLst/>
          </a:prstGeom>
          <a:solidFill>
            <a:schemeClr val="bg2"/>
          </a:solidFill>
        </p:spPr>
        <p:txBody>
          <a:bodyPr wrap="square" rtlCol="0">
            <a:spAutoFit/>
          </a:bodyPr>
          <a:lstStyle/>
          <a:p>
            <a:r>
              <a:rPr lang="en-CA" dirty="0" smtClean="0"/>
              <a:t>Accreditation Canada ROP Handbook 2016</a:t>
            </a:r>
            <a:r>
              <a:rPr lang="en-CA" dirty="0"/>
              <a:t>; </a:t>
            </a:r>
            <a:r>
              <a:rPr lang="en-CA" dirty="0" smtClean="0"/>
              <a:t>http</a:t>
            </a:r>
            <a:r>
              <a:rPr lang="en-CA" dirty="0"/>
              <a:t>://</a:t>
            </a:r>
            <a:r>
              <a:rPr lang="en-CA" dirty="0" smtClean="0"/>
              <a:t>www.accreditation.ca/sites/default/files/rop-handbook-2016-en.pdf </a:t>
            </a:r>
            <a:endParaRPr lang="en-CA" dirty="0"/>
          </a:p>
        </p:txBody>
      </p:sp>
    </p:spTree>
    <p:extLst>
      <p:ext uri="{BB962C8B-B14F-4D97-AF65-F5344CB8AC3E}">
        <p14:creationId xmlns:p14="http://schemas.microsoft.com/office/powerpoint/2010/main" val="1143744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New principle</a:t>
            </a:r>
          </a:p>
          <a:p>
            <a:endParaRPr lang="en-CA" dirty="0" smtClean="0"/>
          </a:p>
          <a:p>
            <a:r>
              <a:rPr lang="en-CA" dirty="0" smtClean="0"/>
              <a:t>Introduced to:</a:t>
            </a:r>
            <a:br>
              <a:rPr lang="en-CA" dirty="0" smtClean="0"/>
            </a:br>
            <a:endParaRPr lang="en-CA" dirty="0" smtClean="0"/>
          </a:p>
          <a:p>
            <a:pPr lvl="1"/>
            <a:r>
              <a:rPr lang="en-CA" dirty="0" smtClean="0"/>
              <a:t>Address unanticipated situations</a:t>
            </a:r>
          </a:p>
          <a:p>
            <a:pPr lvl="2"/>
            <a:r>
              <a:rPr lang="en-CA" dirty="0" smtClean="0"/>
              <a:t>Impossible to meet/fulfill expectations in all practice situations </a:t>
            </a:r>
          </a:p>
          <a:p>
            <a:pPr lvl="1"/>
            <a:r>
              <a:rPr lang="en-CA" dirty="0"/>
              <a:t>Communicate potential </a:t>
            </a:r>
            <a:r>
              <a:rPr lang="en-CA" dirty="0" smtClean="0"/>
              <a:t>patient </a:t>
            </a:r>
            <a:r>
              <a:rPr lang="en-CA" dirty="0"/>
              <a:t>safety </a:t>
            </a:r>
            <a:r>
              <a:rPr lang="en-CA" dirty="0" smtClean="0"/>
              <a:t>risks to </a:t>
            </a:r>
            <a:r>
              <a:rPr lang="en-CA" dirty="0"/>
              <a:t>the </a:t>
            </a:r>
            <a:r>
              <a:rPr lang="en-CA" dirty="0" smtClean="0"/>
              <a:t>hospital and/or organization leadership </a:t>
            </a:r>
            <a:endParaRPr lang="en-CA" dirty="0"/>
          </a:p>
          <a:p>
            <a:pPr lvl="1"/>
            <a:r>
              <a:rPr lang="en-CA" dirty="0" smtClean="0"/>
              <a:t>Ensure appropriate investigation and assessment</a:t>
            </a:r>
          </a:p>
          <a:p>
            <a:pPr lvl="1"/>
            <a:r>
              <a:rPr lang="en-CA" dirty="0" smtClean="0"/>
              <a:t>Allow opportunity to identify and implement mitigating strategies</a:t>
            </a:r>
          </a:p>
        </p:txBody>
      </p:sp>
      <p:sp>
        <p:nvSpPr>
          <p:cNvPr id="2" name="Title 1"/>
          <p:cNvSpPr>
            <a:spLocks noGrp="1"/>
          </p:cNvSpPr>
          <p:nvPr>
            <p:ph type="title"/>
          </p:nvPr>
        </p:nvSpPr>
        <p:spPr/>
        <p:txBody>
          <a:bodyPr/>
          <a:lstStyle/>
          <a:p>
            <a:r>
              <a:rPr lang="en-CA" dirty="0" smtClean="0"/>
              <a:t>Exceptions – Medication Management</a:t>
            </a:r>
            <a:endParaRPr lang="en-CA" dirty="0"/>
          </a:p>
        </p:txBody>
      </p:sp>
    </p:spTree>
    <p:extLst>
      <p:ext uri="{BB962C8B-B14F-4D97-AF65-F5344CB8AC3E}">
        <p14:creationId xmlns:p14="http://schemas.microsoft.com/office/powerpoint/2010/main" val="2141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Requires development of a formal process</a:t>
            </a:r>
          </a:p>
          <a:p>
            <a:pPr marL="946404" lvl="2" indent="-342900"/>
            <a:r>
              <a:rPr lang="en-CA" dirty="0" smtClean="0"/>
              <a:t>Should be clear that exception is a “last resort”</a:t>
            </a:r>
          </a:p>
          <a:p>
            <a:pPr marL="603504" lvl="2" indent="0">
              <a:buNone/>
            </a:pPr>
            <a:endParaRPr lang="en-CA" dirty="0" smtClean="0"/>
          </a:p>
          <a:p>
            <a:r>
              <a:rPr lang="en-CA" dirty="0" smtClean="0"/>
              <a:t>Interdisciplinary Committee is responsible for confirming:</a:t>
            </a:r>
          </a:p>
          <a:p>
            <a:pPr lvl="1"/>
            <a:r>
              <a:rPr lang="en-CA" dirty="0" smtClean="0"/>
              <a:t>Situation </a:t>
            </a:r>
          </a:p>
          <a:p>
            <a:pPr lvl="1"/>
            <a:r>
              <a:rPr lang="en-CA" dirty="0" smtClean="0"/>
              <a:t>Options to resolve</a:t>
            </a:r>
          </a:p>
          <a:p>
            <a:pPr lvl="1"/>
            <a:r>
              <a:rPr lang="en-CA" dirty="0" smtClean="0"/>
              <a:t>Mitigating strategies</a:t>
            </a:r>
          </a:p>
          <a:p>
            <a:pPr lvl="1"/>
            <a:endParaRPr lang="en-CA" dirty="0" smtClean="0"/>
          </a:p>
          <a:p>
            <a:r>
              <a:rPr lang="en-CA" dirty="0"/>
              <a:t>Interdisciplinary Committee </a:t>
            </a:r>
            <a:r>
              <a:rPr lang="en-CA" dirty="0" smtClean="0"/>
              <a:t>needs to:</a:t>
            </a:r>
          </a:p>
          <a:p>
            <a:pPr lvl="1"/>
            <a:r>
              <a:rPr lang="en-CA" dirty="0" smtClean="0"/>
              <a:t>Document decisions</a:t>
            </a:r>
          </a:p>
          <a:p>
            <a:pPr lvl="1"/>
            <a:r>
              <a:rPr lang="en-CA" dirty="0" smtClean="0"/>
              <a:t>Monitor compliance</a:t>
            </a:r>
          </a:p>
          <a:p>
            <a:pPr lvl="1"/>
            <a:r>
              <a:rPr lang="en-CA" dirty="0" smtClean="0"/>
              <a:t>Adjust strategies over time</a:t>
            </a:r>
          </a:p>
          <a:p>
            <a:pPr marL="0" indent="0">
              <a:buNone/>
            </a:pPr>
            <a:endParaRPr lang="en-CA" dirty="0" smtClean="0"/>
          </a:p>
          <a:p>
            <a:endParaRPr lang="en-CA" dirty="0"/>
          </a:p>
        </p:txBody>
      </p:sp>
      <p:sp>
        <p:nvSpPr>
          <p:cNvPr id="2" name="Title 1"/>
          <p:cNvSpPr>
            <a:spLocks noGrp="1"/>
          </p:cNvSpPr>
          <p:nvPr>
            <p:ph type="title"/>
          </p:nvPr>
        </p:nvSpPr>
        <p:spPr/>
        <p:txBody>
          <a:bodyPr/>
          <a:lstStyle/>
          <a:p>
            <a:r>
              <a:rPr lang="en-CA" dirty="0" smtClean="0"/>
              <a:t>Exceptions – Organization Considerations</a:t>
            </a:r>
            <a:endParaRPr lang="en-CA" dirty="0"/>
          </a:p>
        </p:txBody>
      </p:sp>
    </p:spTree>
    <p:extLst>
      <p:ext uri="{BB962C8B-B14F-4D97-AF65-F5344CB8AC3E}">
        <p14:creationId xmlns:p14="http://schemas.microsoft.com/office/powerpoint/2010/main" val="35731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p>
            <a:r>
              <a:rPr lang="en-US" sz="3600" dirty="0" smtClean="0"/>
              <a:t>Presenter Disclosure</a:t>
            </a:r>
            <a:endParaRPr lang="en-CA" sz="3600" dirty="0"/>
          </a:p>
        </p:txBody>
      </p:sp>
      <p:sp>
        <p:nvSpPr>
          <p:cNvPr id="3" name="Content Placeholder 2"/>
          <p:cNvSpPr>
            <a:spLocks noGrp="1"/>
          </p:cNvSpPr>
          <p:nvPr>
            <p:ph idx="1"/>
          </p:nvPr>
        </p:nvSpPr>
        <p:spPr>
          <a:xfrm>
            <a:off x="609600" y="1066800"/>
            <a:ext cx="10972800" cy="5257800"/>
          </a:xfrm>
        </p:spPr>
        <p:txBody>
          <a:bodyPr>
            <a:normAutofit/>
          </a:bodyPr>
          <a:lstStyle/>
          <a:p>
            <a:r>
              <a:rPr lang="en-US" sz="2800" dirty="0" smtClean="0"/>
              <a:t>Presenters:  Janice Munroe and Julie Greenall</a:t>
            </a:r>
            <a:endParaRPr lang="en-US" sz="2800" dirty="0" smtClean="0">
              <a:solidFill>
                <a:srgbClr val="C00000"/>
              </a:solidFill>
            </a:endParaRPr>
          </a:p>
          <a:p>
            <a:endParaRPr lang="en-US" sz="1300" dirty="0" smtClean="0"/>
          </a:p>
          <a:p>
            <a:r>
              <a:rPr lang="en-US" sz="2400" dirty="0" smtClean="0"/>
              <a:t>ISMP Canada has received limited unrestricted honoraria from various pharmaceutical companies for educational presentations</a:t>
            </a:r>
            <a:br>
              <a:rPr lang="en-US" sz="2400" dirty="0" smtClean="0"/>
            </a:br>
            <a:endParaRPr lang="en-US" sz="2400" dirty="0" smtClean="0"/>
          </a:p>
          <a:p>
            <a:r>
              <a:rPr lang="en-US" sz="2400" dirty="0" smtClean="0"/>
              <a:t>Janice receives an honourarium from Accreditation Canada for surveys conducted </a:t>
            </a:r>
          </a:p>
          <a:p>
            <a:endParaRPr lang="en-US" sz="2400" dirty="0" smtClean="0"/>
          </a:p>
          <a:p>
            <a:r>
              <a:rPr lang="en-US" sz="2400" dirty="0" smtClean="0"/>
              <a:t>We have received no speaker fees for this learning activity</a:t>
            </a:r>
            <a:endParaRPr lang="en-CA" sz="2400" dirty="0" smtClean="0"/>
          </a:p>
          <a:p>
            <a:pPr lvl="1"/>
            <a:endParaRPr lang="en-US" sz="2000" dirty="0" smtClean="0"/>
          </a:p>
          <a:p>
            <a:endParaRPr lang="en-US" sz="2400" dirty="0" smtClean="0"/>
          </a:p>
          <a:p>
            <a:endParaRPr lang="en-CA" sz="2400" dirty="0"/>
          </a:p>
        </p:txBody>
      </p:sp>
    </p:spTree>
    <p:extLst>
      <p:ext uri="{BB962C8B-B14F-4D97-AF65-F5344CB8AC3E}">
        <p14:creationId xmlns:p14="http://schemas.microsoft.com/office/powerpoint/2010/main" val="3228501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smtClean="0"/>
          </a:p>
          <a:p>
            <a:r>
              <a:rPr lang="en-CA" dirty="0" smtClean="0"/>
              <a:t>Documentation of decisions also needs to meet the needs of:</a:t>
            </a:r>
          </a:p>
          <a:p>
            <a:endParaRPr lang="en-CA" dirty="0" smtClean="0"/>
          </a:p>
          <a:p>
            <a:pPr lvl="1"/>
            <a:r>
              <a:rPr lang="en-CA" dirty="0" smtClean="0"/>
              <a:t>Primary surveyor</a:t>
            </a:r>
          </a:p>
          <a:p>
            <a:pPr lvl="1"/>
            <a:r>
              <a:rPr lang="en-CA" dirty="0" smtClean="0"/>
              <a:t>Survey team</a:t>
            </a:r>
          </a:p>
          <a:p>
            <a:pPr lvl="1"/>
            <a:endParaRPr lang="en-CA" dirty="0"/>
          </a:p>
          <a:p>
            <a:pPr marL="457200" indent="-457200"/>
            <a:r>
              <a:rPr lang="en-CA" dirty="0" smtClean="0"/>
              <a:t>Surveyors need to understand the process and confirm that it is comprehensive and robust</a:t>
            </a:r>
          </a:p>
          <a:p>
            <a:pPr lvl="1"/>
            <a:endParaRPr lang="en-CA" dirty="0"/>
          </a:p>
          <a:p>
            <a:pPr marL="0" indent="0">
              <a:buNone/>
            </a:pPr>
            <a:endParaRPr lang="en-CA" dirty="0"/>
          </a:p>
        </p:txBody>
      </p:sp>
      <p:sp>
        <p:nvSpPr>
          <p:cNvPr id="2" name="Title 1"/>
          <p:cNvSpPr>
            <a:spLocks noGrp="1"/>
          </p:cNvSpPr>
          <p:nvPr>
            <p:ph type="title"/>
          </p:nvPr>
        </p:nvSpPr>
        <p:spPr/>
        <p:txBody>
          <a:bodyPr/>
          <a:lstStyle/>
          <a:p>
            <a:r>
              <a:rPr lang="en-CA" dirty="0" smtClean="0"/>
              <a:t>Exceptions – Organizational Decisions</a:t>
            </a:r>
            <a:endParaRPr lang="en-CA" dirty="0"/>
          </a:p>
        </p:txBody>
      </p:sp>
    </p:spTree>
    <p:extLst>
      <p:ext uri="{BB962C8B-B14F-4D97-AF65-F5344CB8AC3E}">
        <p14:creationId xmlns:p14="http://schemas.microsoft.com/office/powerpoint/2010/main" val="146194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Need to know:</a:t>
            </a:r>
            <a:br>
              <a:rPr lang="en-CA" dirty="0" smtClean="0"/>
            </a:br>
            <a:endParaRPr lang="en-CA" dirty="0" smtClean="0"/>
          </a:p>
          <a:p>
            <a:pPr lvl="1"/>
            <a:r>
              <a:rPr lang="en-CA" dirty="0" smtClean="0"/>
              <a:t>What the exception approval process is</a:t>
            </a:r>
          </a:p>
          <a:p>
            <a:pPr lvl="1"/>
            <a:r>
              <a:rPr lang="en-CA" dirty="0" smtClean="0"/>
              <a:t>What the exceptions are</a:t>
            </a:r>
          </a:p>
          <a:p>
            <a:pPr lvl="1"/>
            <a:r>
              <a:rPr lang="en-CA" dirty="0" smtClean="0"/>
              <a:t>Where they can expect to see an exception</a:t>
            </a:r>
          </a:p>
          <a:p>
            <a:pPr lvl="1"/>
            <a:r>
              <a:rPr lang="en-CA" dirty="0" smtClean="0"/>
              <a:t>What the approved mitigating strategies are</a:t>
            </a:r>
          </a:p>
          <a:p>
            <a:pPr lvl="1"/>
            <a:endParaRPr lang="en-CA" dirty="0"/>
          </a:p>
          <a:p>
            <a:r>
              <a:rPr lang="en-CA" dirty="0" smtClean="0"/>
              <a:t>Surveyor needs to confirm that the areas they have observed comply with the details of the exception</a:t>
            </a:r>
          </a:p>
          <a:p>
            <a:endParaRPr lang="en-CA" dirty="0"/>
          </a:p>
        </p:txBody>
      </p:sp>
      <p:sp>
        <p:nvSpPr>
          <p:cNvPr id="2" name="Title 1"/>
          <p:cNvSpPr>
            <a:spLocks noGrp="1"/>
          </p:cNvSpPr>
          <p:nvPr>
            <p:ph type="title"/>
          </p:nvPr>
        </p:nvSpPr>
        <p:spPr/>
        <p:txBody>
          <a:bodyPr/>
          <a:lstStyle/>
          <a:p>
            <a:r>
              <a:rPr lang="en-CA" dirty="0" smtClean="0"/>
              <a:t>Exceptions – Surveyor Considerations</a:t>
            </a:r>
            <a:endParaRPr lang="en-CA" dirty="0"/>
          </a:p>
        </p:txBody>
      </p:sp>
    </p:spTree>
    <p:extLst>
      <p:ext uri="{BB962C8B-B14F-4D97-AF65-F5344CB8AC3E}">
        <p14:creationId xmlns:p14="http://schemas.microsoft.com/office/powerpoint/2010/main" val="254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760" lvl="1" indent="-256032">
              <a:spcBef>
                <a:spcPts val="400"/>
              </a:spcBef>
              <a:buSzPct val="68000"/>
              <a:buFont typeface="Wingdings 3"/>
              <a:buChar char=""/>
            </a:pPr>
            <a:r>
              <a:rPr lang="en-CA" sz="2700" dirty="0"/>
              <a:t>Standards drive change but organizations are </a:t>
            </a:r>
            <a:r>
              <a:rPr lang="en-CA" sz="2700" dirty="0" smtClean="0"/>
              <a:t>challenged with compliance</a:t>
            </a:r>
            <a:endParaRPr lang="en-CA" sz="2700" dirty="0"/>
          </a:p>
          <a:p>
            <a:pPr lvl="1"/>
            <a:r>
              <a:rPr lang="en-CA" dirty="0" smtClean="0"/>
              <a:t>Example</a:t>
            </a:r>
            <a:r>
              <a:rPr lang="en-CA" dirty="0"/>
              <a:t>:</a:t>
            </a:r>
            <a:r>
              <a:rPr lang="en-CA" dirty="0" smtClean="0"/>
              <a:t> to remove products - need more commercially prepared products</a:t>
            </a:r>
          </a:p>
          <a:p>
            <a:pPr lvl="2"/>
            <a:r>
              <a:rPr lang="en-CA" dirty="0" smtClean="0"/>
              <a:t>Manufacturers are slow to support due to initial low demand</a:t>
            </a:r>
          </a:p>
          <a:p>
            <a:pPr lvl="2"/>
            <a:r>
              <a:rPr lang="en-CA" dirty="0" smtClean="0"/>
              <a:t>Forces “in-house” preparation </a:t>
            </a:r>
          </a:p>
          <a:p>
            <a:pPr lvl="2"/>
            <a:endParaRPr lang="en-CA" dirty="0" smtClean="0"/>
          </a:p>
          <a:p>
            <a:r>
              <a:rPr lang="en-CA" dirty="0" smtClean="0"/>
              <a:t>Increases likelihood that </a:t>
            </a:r>
            <a:r>
              <a:rPr lang="en-CA" dirty="0"/>
              <a:t>exceptions </a:t>
            </a:r>
            <a:r>
              <a:rPr lang="en-CA" dirty="0" smtClean="0"/>
              <a:t>will be needed/used</a:t>
            </a:r>
          </a:p>
          <a:p>
            <a:pPr marL="630936" lvl="2" indent="0">
              <a:buNone/>
            </a:pPr>
            <a:endParaRPr lang="en-CA" dirty="0"/>
          </a:p>
        </p:txBody>
      </p:sp>
      <p:sp>
        <p:nvSpPr>
          <p:cNvPr id="2" name="Title 1"/>
          <p:cNvSpPr>
            <a:spLocks noGrp="1"/>
          </p:cNvSpPr>
          <p:nvPr>
            <p:ph type="title"/>
          </p:nvPr>
        </p:nvSpPr>
        <p:spPr/>
        <p:txBody>
          <a:bodyPr/>
          <a:lstStyle/>
          <a:p>
            <a:r>
              <a:rPr lang="en-CA" dirty="0" smtClean="0"/>
              <a:t>Accreditation Challenges</a:t>
            </a:r>
            <a:endParaRPr lang="en-CA" dirty="0"/>
          </a:p>
        </p:txBody>
      </p:sp>
    </p:spTree>
    <p:extLst>
      <p:ext uri="{BB962C8B-B14F-4D97-AF65-F5344CB8AC3E}">
        <p14:creationId xmlns:p14="http://schemas.microsoft.com/office/powerpoint/2010/main" val="311567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1582400" cy="4525963"/>
          </a:xfrm>
        </p:spPr>
        <p:txBody>
          <a:bodyPr/>
          <a:lstStyle/>
          <a:p>
            <a:r>
              <a:rPr lang="en-CA" dirty="0" smtClean="0"/>
              <a:t>All accreditation standards are broken down into:</a:t>
            </a:r>
          </a:p>
          <a:p>
            <a:pPr lvl="1"/>
            <a:r>
              <a:rPr lang="en-CA" dirty="0" smtClean="0"/>
              <a:t>Required Organizational Practices – </a:t>
            </a:r>
            <a:r>
              <a:rPr lang="en-CA" b="1" i="1" dirty="0" smtClean="0">
                <a:solidFill>
                  <a:srgbClr val="FF0000"/>
                </a:solidFill>
              </a:rPr>
              <a:t>Mandatory</a:t>
            </a:r>
          </a:p>
          <a:p>
            <a:pPr lvl="2"/>
            <a:r>
              <a:rPr lang="en-CA" sz="2100" dirty="0" smtClean="0"/>
              <a:t>Tests </a:t>
            </a:r>
            <a:r>
              <a:rPr lang="en-CA" dirty="0" smtClean="0"/>
              <a:t>for</a:t>
            </a:r>
            <a:r>
              <a:rPr lang="en-CA" sz="2100" dirty="0" smtClean="0"/>
              <a:t> </a:t>
            </a:r>
            <a:r>
              <a:rPr lang="en-CA" sz="2100" dirty="0"/>
              <a:t>Compliance</a:t>
            </a:r>
          </a:p>
          <a:p>
            <a:pPr lvl="1"/>
            <a:r>
              <a:rPr lang="en-CA" dirty="0" smtClean="0"/>
              <a:t>Criteria – </a:t>
            </a:r>
            <a:r>
              <a:rPr lang="en-CA" b="1" i="1" dirty="0" smtClean="0">
                <a:solidFill>
                  <a:srgbClr val="FF0000"/>
                </a:solidFill>
              </a:rPr>
              <a:t>Different Weight</a:t>
            </a:r>
          </a:p>
          <a:p>
            <a:pPr lvl="1"/>
            <a:endParaRPr lang="en-CA" b="1" i="1" dirty="0">
              <a:solidFill>
                <a:srgbClr val="FF0000"/>
              </a:solidFill>
            </a:endParaRPr>
          </a:p>
          <a:p>
            <a:r>
              <a:rPr lang="en-CA" dirty="0" smtClean="0"/>
              <a:t>Accreditation decisions are based on performance in 3 categories:</a:t>
            </a:r>
          </a:p>
          <a:p>
            <a:pPr marL="850392" lvl="1" indent="-457200">
              <a:buFont typeface="+mj-lt"/>
              <a:buAutoNum type="arabicPeriod"/>
            </a:pPr>
            <a:r>
              <a:rPr lang="en-CA" dirty="0" smtClean="0"/>
              <a:t>ROP and Tests of Compliance</a:t>
            </a:r>
          </a:p>
          <a:p>
            <a:pPr marL="850392" lvl="1" indent="-457200">
              <a:buFont typeface="+mj-lt"/>
              <a:buAutoNum type="arabicPeriod"/>
            </a:pPr>
            <a:r>
              <a:rPr lang="en-CA" dirty="0" smtClean="0"/>
              <a:t>Instrument Thresholds</a:t>
            </a:r>
          </a:p>
          <a:p>
            <a:pPr marL="850392" lvl="1" indent="-457200">
              <a:buFont typeface="+mj-lt"/>
              <a:buAutoNum type="arabicPeriod"/>
            </a:pPr>
            <a:r>
              <a:rPr lang="en-CA" dirty="0" smtClean="0"/>
              <a:t>High Priority Criteria and all others</a:t>
            </a:r>
          </a:p>
          <a:p>
            <a:pPr marL="850392" lvl="1" indent="-457200">
              <a:buFont typeface="+mj-lt"/>
              <a:buAutoNum type="arabicPeriod"/>
            </a:pPr>
            <a:endParaRPr lang="en-CA" dirty="0"/>
          </a:p>
          <a:p>
            <a:endParaRPr lang="en-CA" b="1" i="1" dirty="0">
              <a:solidFill>
                <a:srgbClr val="FF0000"/>
              </a:solidFill>
            </a:endParaRPr>
          </a:p>
          <a:p>
            <a:endParaRPr lang="en-CA" b="1" i="1" dirty="0" smtClean="0">
              <a:solidFill>
                <a:srgbClr val="FF0000"/>
              </a:solidFill>
            </a:endParaRPr>
          </a:p>
        </p:txBody>
      </p:sp>
      <p:sp>
        <p:nvSpPr>
          <p:cNvPr id="3" name="Title 2"/>
          <p:cNvSpPr>
            <a:spLocks noGrp="1"/>
          </p:cNvSpPr>
          <p:nvPr>
            <p:ph type="title"/>
          </p:nvPr>
        </p:nvSpPr>
        <p:spPr/>
        <p:txBody>
          <a:bodyPr/>
          <a:lstStyle/>
          <a:p>
            <a:r>
              <a:rPr lang="en-CA" dirty="0"/>
              <a:t>Accreditation </a:t>
            </a:r>
            <a:r>
              <a:rPr lang="en-CA" dirty="0" smtClean="0"/>
              <a:t>Ratings</a:t>
            </a:r>
            <a:endParaRPr lang="en-CA" dirty="0"/>
          </a:p>
        </p:txBody>
      </p:sp>
    </p:spTree>
    <p:extLst>
      <p:ext uri="{BB962C8B-B14F-4D97-AF65-F5344CB8AC3E}">
        <p14:creationId xmlns:p14="http://schemas.microsoft.com/office/powerpoint/2010/main" val="34962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a:p>
            <a:pPr marL="624078" indent="-514350">
              <a:buFont typeface="+mj-lt"/>
              <a:buAutoNum type="arabicPeriod"/>
            </a:pPr>
            <a:r>
              <a:rPr lang="en-CA" dirty="0" smtClean="0"/>
              <a:t>Accredited </a:t>
            </a:r>
            <a:r>
              <a:rPr lang="en-CA" dirty="0"/>
              <a:t>with </a:t>
            </a:r>
            <a:r>
              <a:rPr lang="en-CA" dirty="0" smtClean="0"/>
              <a:t>Exemplary </a:t>
            </a:r>
            <a:r>
              <a:rPr lang="en-CA" dirty="0"/>
              <a:t>Standing </a:t>
            </a:r>
          </a:p>
          <a:p>
            <a:pPr marL="624078" indent="-514350">
              <a:buFont typeface="+mj-lt"/>
              <a:buAutoNum type="arabicPeriod"/>
            </a:pPr>
            <a:r>
              <a:rPr lang="en-CA" dirty="0" smtClean="0"/>
              <a:t>Accredited </a:t>
            </a:r>
            <a:r>
              <a:rPr lang="en-CA" dirty="0"/>
              <a:t>with Commendation 	</a:t>
            </a:r>
            <a:endParaRPr lang="en-CA" dirty="0" smtClean="0"/>
          </a:p>
          <a:p>
            <a:pPr marL="624078" indent="-514350">
              <a:buFont typeface="+mj-lt"/>
              <a:buAutoNum type="arabicPeriod"/>
            </a:pPr>
            <a:r>
              <a:rPr lang="en-CA" dirty="0" smtClean="0"/>
              <a:t>Accredited </a:t>
            </a:r>
            <a:r>
              <a:rPr lang="en-CA" dirty="0"/>
              <a:t>	</a:t>
            </a:r>
          </a:p>
          <a:p>
            <a:pPr marL="109728" indent="0">
              <a:buNone/>
            </a:pPr>
            <a:endParaRPr lang="en-CA" dirty="0" smtClean="0"/>
          </a:p>
          <a:p>
            <a:pPr marL="109728" indent="0">
              <a:buNone/>
            </a:pPr>
            <a:r>
              <a:rPr lang="en-CA" dirty="0" smtClean="0"/>
              <a:t>Key differences:</a:t>
            </a:r>
          </a:p>
          <a:p>
            <a:pPr lvl="1"/>
            <a:r>
              <a:rPr lang="en-CA" dirty="0" smtClean="0"/>
              <a:t>Exemplary requires success on </a:t>
            </a:r>
            <a:r>
              <a:rPr lang="en-CA" sz="3200" b="1" dirty="0" smtClean="0"/>
              <a:t>all</a:t>
            </a:r>
            <a:r>
              <a:rPr lang="en-CA" sz="3200" dirty="0" smtClean="0"/>
              <a:t> </a:t>
            </a:r>
            <a:r>
              <a:rPr lang="en-CA" dirty="0" smtClean="0"/>
              <a:t>ROP tests of compliance</a:t>
            </a:r>
            <a:r>
              <a:rPr lang="en-CA" dirty="0"/>
              <a:t>	</a:t>
            </a:r>
            <a:endParaRPr lang="en-CA" dirty="0" smtClean="0"/>
          </a:p>
          <a:p>
            <a:pPr lvl="1"/>
            <a:r>
              <a:rPr lang="en-CA" dirty="0" smtClean="0"/>
              <a:t>Percentage of met criteria (95% or more for exemplary)</a:t>
            </a:r>
            <a:endParaRPr lang="en-CA" dirty="0"/>
          </a:p>
          <a:p>
            <a:pPr marL="624078" indent="-514350">
              <a:buFont typeface="+mj-lt"/>
              <a:buAutoNum type="arabicPeriod"/>
            </a:pPr>
            <a:endParaRPr lang="en-CA" dirty="0"/>
          </a:p>
        </p:txBody>
      </p:sp>
      <p:sp>
        <p:nvSpPr>
          <p:cNvPr id="3" name="Title 2"/>
          <p:cNvSpPr>
            <a:spLocks noGrp="1"/>
          </p:cNvSpPr>
          <p:nvPr>
            <p:ph type="title"/>
          </p:nvPr>
        </p:nvSpPr>
        <p:spPr/>
        <p:txBody>
          <a:bodyPr/>
          <a:lstStyle/>
          <a:p>
            <a:r>
              <a:rPr lang="en-CA" dirty="0" smtClean="0"/>
              <a:t>Accreditation Ratings</a:t>
            </a:r>
            <a:endParaRPr lang="en-CA" dirty="0"/>
          </a:p>
        </p:txBody>
      </p:sp>
    </p:spTree>
    <p:extLst>
      <p:ext uri="{BB962C8B-B14F-4D97-AF65-F5344CB8AC3E}">
        <p14:creationId xmlns:p14="http://schemas.microsoft.com/office/powerpoint/2010/main" val="16399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Organizations typically focus on the ROPS</a:t>
            </a:r>
          </a:p>
          <a:p>
            <a:endParaRPr lang="en-CA" dirty="0" smtClean="0"/>
          </a:p>
          <a:p>
            <a:r>
              <a:rPr lang="en-CA" dirty="0" smtClean="0"/>
              <a:t>General and High Priority criteria are secondary</a:t>
            </a:r>
          </a:p>
          <a:p>
            <a:endParaRPr lang="en-CA" dirty="0" smtClean="0"/>
          </a:p>
          <a:p>
            <a:r>
              <a:rPr lang="en-CA" dirty="0" smtClean="0"/>
              <a:t>Connection between criteria and ROP</a:t>
            </a:r>
          </a:p>
          <a:p>
            <a:pPr lvl="1"/>
            <a:r>
              <a:rPr lang="en-CA" dirty="0" smtClean="0"/>
              <a:t>Multi-dose vials and LMWH</a:t>
            </a:r>
          </a:p>
          <a:p>
            <a:pPr lvl="1"/>
            <a:r>
              <a:rPr lang="en-CA" dirty="0" smtClean="0"/>
              <a:t>High Alert policy and secondary checks (barcoding or manual)</a:t>
            </a:r>
            <a:endParaRPr lang="en-CA" dirty="0"/>
          </a:p>
        </p:txBody>
      </p:sp>
      <p:sp>
        <p:nvSpPr>
          <p:cNvPr id="3" name="Title 2"/>
          <p:cNvSpPr>
            <a:spLocks noGrp="1"/>
          </p:cNvSpPr>
          <p:nvPr>
            <p:ph type="title"/>
          </p:nvPr>
        </p:nvSpPr>
        <p:spPr/>
        <p:txBody>
          <a:bodyPr/>
          <a:lstStyle/>
          <a:p>
            <a:r>
              <a:rPr lang="en-CA" dirty="0"/>
              <a:t>Accreditation Ratings</a:t>
            </a:r>
          </a:p>
        </p:txBody>
      </p:sp>
    </p:spTree>
    <p:extLst>
      <p:ext uri="{BB962C8B-B14F-4D97-AF65-F5344CB8AC3E}">
        <p14:creationId xmlns:p14="http://schemas.microsoft.com/office/powerpoint/2010/main" val="18302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mtClean="0"/>
              <a:t>Dialysis </a:t>
            </a:r>
            <a:r>
              <a:rPr lang="en-CA" dirty="0" smtClean="0"/>
              <a:t>and Heparin</a:t>
            </a:r>
          </a:p>
          <a:p>
            <a:pPr lvl="1"/>
            <a:r>
              <a:rPr lang="en-CA" dirty="0" smtClean="0"/>
              <a:t>Different machines across Canada</a:t>
            </a:r>
          </a:p>
          <a:p>
            <a:pPr lvl="1"/>
            <a:r>
              <a:rPr lang="en-CA" dirty="0" smtClean="0"/>
              <a:t>Each requires different volume of heparin </a:t>
            </a:r>
          </a:p>
          <a:p>
            <a:pPr lvl="1"/>
            <a:r>
              <a:rPr lang="en-CA" dirty="0" smtClean="0"/>
              <a:t>Some require different sizes of syringes</a:t>
            </a:r>
          </a:p>
          <a:p>
            <a:pPr lvl="1"/>
            <a:r>
              <a:rPr lang="en-CA" dirty="0" smtClean="0"/>
              <a:t>Challenging to standardize commercial product needed </a:t>
            </a:r>
            <a:br>
              <a:rPr lang="en-CA" dirty="0" smtClean="0"/>
            </a:br>
            <a:endParaRPr lang="en-CA" dirty="0" smtClean="0"/>
          </a:p>
          <a:p>
            <a:r>
              <a:rPr lang="en-CA" dirty="0" smtClean="0"/>
              <a:t>Calcium infusions</a:t>
            </a:r>
          </a:p>
          <a:p>
            <a:pPr lvl="1"/>
            <a:r>
              <a:rPr lang="en-CA" dirty="0" smtClean="0"/>
              <a:t>Need </a:t>
            </a:r>
            <a:r>
              <a:rPr lang="en-CA" dirty="0"/>
              <a:t>commercially available </a:t>
            </a:r>
            <a:r>
              <a:rPr lang="en-CA" dirty="0" smtClean="0"/>
              <a:t>standard doses and infusion solutions</a:t>
            </a:r>
          </a:p>
          <a:p>
            <a:pPr lvl="1"/>
            <a:r>
              <a:rPr lang="en-CA" dirty="0" smtClean="0"/>
              <a:t>Would optimize </a:t>
            </a:r>
            <a:r>
              <a:rPr lang="en-CA" dirty="0"/>
              <a:t>Beyond</a:t>
            </a:r>
            <a:r>
              <a:rPr lang="en-CA" dirty="0" smtClean="0"/>
              <a:t> Use Date</a:t>
            </a:r>
          </a:p>
          <a:p>
            <a:pPr lvl="1"/>
            <a:r>
              <a:rPr lang="en-CA" dirty="0" smtClean="0"/>
              <a:t>Reduces need for on unit dilution and approved exceptions</a:t>
            </a:r>
            <a:endParaRPr lang="en-CA" dirty="0"/>
          </a:p>
        </p:txBody>
      </p:sp>
      <p:sp>
        <p:nvSpPr>
          <p:cNvPr id="2" name="Title 1"/>
          <p:cNvSpPr>
            <a:spLocks noGrp="1"/>
          </p:cNvSpPr>
          <p:nvPr>
            <p:ph type="title"/>
          </p:nvPr>
        </p:nvSpPr>
        <p:spPr/>
        <p:txBody>
          <a:bodyPr/>
          <a:lstStyle/>
          <a:p>
            <a:r>
              <a:rPr lang="en-CA" dirty="0" smtClean="0"/>
              <a:t>Examples of Challenges</a:t>
            </a:r>
            <a:endParaRPr lang="en-CA" dirty="0"/>
          </a:p>
        </p:txBody>
      </p:sp>
    </p:spTree>
    <p:extLst>
      <p:ext uri="{BB962C8B-B14F-4D97-AF65-F5344CB8AC3E}">
        <p14:creationId xmlns:p14="http://schemas.microsoft.com/office/powerpoint/2010/main" val="31834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Magnesium Injection</a:t>
            </a:r>
          </a:p>
          <a:p>
            <a:pPr lvl="1"/>
            <a:r>
              <a:rPr lang="en-CA" dirty="0" smtClean="0"/>
              <a:t>Historically, 50% most common</a:t>
            </a:r>
          </a:p>
          <a:p>
            <a:pPr lvl="1"/>
            <a:r>
              <a:rPr lang="en-CA" dirty="0" smtClean="0"/>
              <a:t>Early adopters shifted to 20% but numbers were small </a:t>
            </a:r>
          </a:p>
          <a:p>
            <a:pPr lvl="1"/>
            <a:r>
              <a:rPr lang="en-CA" dirty="0" smtClean="0"/>
              <a:t>Manufacturers see low yield if they switched from 50% to 20%</a:t>
            </a:r>
          </a:p>
          <a:p>
            <a:pPr marL="0" indent="0">
              <a:buNone/>
            </a:pPr>
            <a:endParaRPr lang="en-CA" dirty="0" smtClean="0"/>
          </a:p>
          <a:p>
            <a:pPr marL="0" indent="0">
              <a:buNone/>
            </a:pPr>
            <a:endParaRPr lang="en-CA" dirty="0"/>
          </a:p>
          <a:p>
            <a:pPr marL="0" lvl="1" indent="0">
              <a:spcBef>
                <a:spcPts val="1000"/>
              </a:spcBef>
              <a:buNone/>
            </a:pPr>
            <a:r>
              <a:rPr lang="en-CA" dirty="0" smtClean="0"/>
              <a:t>				</a:t>
            </a:r>
            <a:r>
              <a:rPr lang="en-CA" dirty="0"/>
              <a:t>before the </a:t>
            </a:r>
          </a:p>
          <a:p>
            <a:pPr marL="0" indent="0">
              <a:buNone/>
            </a:pPr>
            <a:endParaRPr lang="en-CA" dirty="0"/>
          </a:p>
        </p:txBody>
      </p:sp>
      <p:sp>
        <p:nvSpPr>
          <p:cNvPr id="2" name="Title 1"/>
          <p:cNvSpPr>
            <a:spLocks noGrp="1"/>
          </p:cNvSpPr>
          <p:nvPr>
            <p:ph type="title"/>
          </p:nvPr>
        </p:nvSpPr>
        <p:spPr/>
        <p:txBody>
          <a:bodyPr/>
          <a:lstStyle/>
          <a:p>
            <a:r>
              <a:rPr lang="en-CA" dirty="0" smtClean="0"/>
              <a:t>Examples of Challenges </a:t>
            </a:r>
            <a:r>
              <a:rPr lang="en-CA" sz="3600" dirty="0" smtClean="0"/>
              <a:t>(cont’d)</a:t>
            </a:r>
            <a:endParaRPr lang="en-CA"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3978029"/>
            <a:ext cx="3108763" cy="19996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865" y="3978033"/>
            <a:ext cx="2528523" cy="1999689"/>
          </a:xfrm>
          <a:prstGeom prst="rect">
            <a:avLst/>
          </a:prstGeom>
        </p:spPr>
      </p:pic>
    </p:spTree>
    <p:extLst>
      <p:ext uri="{BB962C8B-B14F-4D97-AF65-F5344CB8AC3E}">
        <p14:creationId xmlns:p14="http://schemas.microsoft.com/office/powerpoint/2010/main" val="41113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Medication Reconciliation</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4033822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Embedded within practice standards</a:t>
            </a:r>
          </a:p>
          <a:p>
            <a:endParaRPr lang="en-CA" dirty="0" smtClean="0"/>
          </a:p>
          <a:p>
            <a:r>
              <a:rPr lang="en-CA" dirty="0" smtClean="0"/>
              <a:t>Not within Medication Management </a:t>
            </a:r>
          </a:p>
          <a:p>
            <a:pPr lvl="1"/>
            <a:r>
              <a:rPr lang="en-CA" dirty="0" smtClean="0"/>
              <a:t>across sites, systems, disciplines</a:t>
            </a:r>
          </a:p>
          <a:p>
            <a:pPr lvl="1"/>
            <a:endParaRPr lang="en-CA" dirty="0" smtClean="0"/>
          </a:p>
          <a:p>
            <a:r>
              <a:rPr lang="en-CA" dirty="0" smtClean="0"/>
              <a:t>Ongoing evolution</a:t>
            </a:r>
          </a:p>
          <a:p>
            <a:pPr lvl="1"/>
            <a:r>
              <a:rPr lang="en-CA" dirty="0" smtClean="0"/>
              <a:t>Increasing implementation </a:t>
            </a:r>
            <a:r>
              <a:rPr lang="en-CA" dirty="0" smtClean="0">
                <a:sym typeface="Wingdings" panose="05000000000000000000" pitchFamily="2" charset="2"/>
              </a:rPr>
              <a:t></a:t>
            </a:r>
            <a:r>
              <a:rPr lang="en-CA" dirty="0" smtClean="0"/>
              <a:t> success!!</a:t>
            </a:r>
          </a:p>
          <a:p>
            <a:pPr lvl="1"/>
            <a:r>
              <a:rPr lang="en-CA" dirty="0" smtClean="0"/>
              <a:t>Modified expectations over time – reflects organizational learning</a:t>
            </a:r>
            <a:endParaRPr lang="en-CA" dirty="0"/>
          </a:p>
        </p:txBody>
      </p:sp>
      <p:sp>
        <p:nvSpPr>
          <p:cNvPr id="2" name="Title 1"/>
          <p:cNvSpPr>
            <a:spLocks noGrp="1"/>
          </p:cNvSpPr>
          <p:nvPr>
            <p:ph type="title"/>
          </p:nvPr>
        </p:nvSpPr>
        <p:spPr/>
        <p:txBody>
          <a:bodyPr/>
          <a:lstStyle/>
          <a:p>
            <a:r>
              <a:rPr lang="en-CA" dirty="0" smtClean="0"/>
              <a:t>Medication Reconciliation – ROP Changes</a:t>
            </a:r>
            <a:endParaRPr lang="en-CA" dirty="0"/>
          </a:p>
        </p:txBody>
      </p:sp>
    </p:spTree>
    <p:extLst>
      <p:ext uri="{BB962C8B-B14F-4D97-AF65-F5344CB8AC3E}">
        <p14:creationId xmlns:p14="http://schemas.microsoft.com/office/powerpoint/2010/main" val="6059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p>
            <a:r>
              <a:rPr lang="en-US" sz="3600" dirty="0" smtClean="0"/>
              <a:t>Commercial Support Disclosure</a:t>
            </a:r>
            <a:endParaRPr lang="en-CA" sz="3600" dirty="0"/>
          </a:p>
        </p:txBody>
      </p:sp>
      <p:sp>
        <p:nvSpPr>
          <p:cNvPr id="3" name="Content Placeholder 2"/>
          <p:cNvSpPr>
            <a:spLocks noGrp="1"/>
          </p:cNvSpPr>
          <p:nvPr>
            <p:ph idx="1"/>
          </p:nvPr>
        </p:nvSpPr>
        <p:spPr>
          <a:xfrm>
            <a:off x="609600" y="1066801"/>
            <a:ext cx="10972800" cy="5059363"/>
          </a:xfrm>
        </p:spPr>
        <p:txBody>
          <a:bodyPr>
            <a:normAutofit/>
          </a:bodyPr>
          <a:lstStyle/>
          <a:p>
            <a:endParaRPr lang="en-CA" sz="2400" dirty="0" smtClean="0"/>
          </a:p>
          <a:p>
            <a:r>
              <a:rPr lang="en-CA" sz="2400" dirty="0" smtClean="0"/>
              <a:t>Janice has received support from CSHP to cover expenses associated with attending this conference to provide this presentation</a:t>
            </a:r>
          </a:p>
          <a:p>
            <a:endParaRPr lang="en-CA" sz="2400" dirty="0"/>
          </a:p>
          <a:p>
            <a:r>
              <a:rPr lang="en-CA" sz="2400" dirty="0" smtClean="0"/>
              <a:t>Julie’s time to prepare and present today is supported through a grant from Health Canada through the Canadian Medication Incident Reporting and Prevention System</a:t>
            </a:r>
          </a:p>
          <a:p>
            <a:endParaRPr lang="en-CA" sz="2400" dirty="0" smtClean="0"/>
          </a:p>
          <a:p>
            <a:pPr marL="109728" indent="0">
              <a:buNone/>
            </a:pPr>
            <a:endParaRPr lang="en-CA" sz="2400" dirty="0" smtClean="0"/>
          </a:p>
          <a:p>
            <a:endParaRPr lang="en-CA" sz="2400" dirty="0"/>
          </a:p>
        </p:txBody>
      </p:sp>
    </p:spTree>
    <p:extLst>
      <p:ext uri="{BB962C8B-B14F-4D97-AF65-F5344CB8AC3E}">
        <p14:creationId xmlns:p14="http://schemas.microsoft.com/office/powerpoint/2010/main" val="3939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80" y="288681"/>
            <a:ext cx="10879381" cy="539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94715" y="5682229"/>
            <a:ext cx="9033870" cy="646331"/>
          </a:xfrm>
          <a:prstGeom prst="rect">
            <a:avLst/>
          </a:prstGeom>
          <a:solidFill>
            <a:schemeClr val="bg2"/>
          </a:solidFill>
        </p:spPr>
        <p:txBody>
          <a:bodyPr wrap="square" rtlCol="0">
            <a:spAutoFit/>
          </a:bodyPr>
          <a:lstStyle/>
          <a:p>
            <a:r>
              <a:rPr lang="en-CA" dirty="0" smtClean="0"/>
              <a:t>Accreditation Canada ROP Handbook 2016</a:t>
            </a:r>
            <a:r>
              <a:rPr lang="en-CA" dirty="0"/>
              <a:t>; available from</a:t>
            </a:r>
            <a:r>
              <a:rPr lang="en-CA" dirty="0" smtClean="0"/>
              <a:t>: http</a:t>
            </a:r>
            <a:r>
              <a:rPr lang="en-CA" dirty="0"/>
              <a:t>://</a:t>
            </a:r>
            <a:r>
              <a:rPr lang="en-CA" dirty="0" smtClean="0"/>
              <a:t>www.accreditation.ca/sites/default/files/rop-handbook-2016-en.pdf </a:t>
            </a:r>
            <a:endParaRPr lang="en-CA" dirty="0"/>
          </a:p>
        </p:txBody>
      </p:sp>
    </p:spTree>
    <p:extLst>
      <p:ext uri="{BB962C8B-B14F-4D97-AF65-F5344CB8AC3E}">
        <p14:creationId xmlns:p14="http://schemas.microsoft.com/office/powerpoint/2010/main" val="3217925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88" y="1416676"/>
            <a:ext cx="10894176" cy="438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47" y="512885"/>
            <a:ext cx="8268799" cy="56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46231" y="5797580"/>
            <a:ext cx="8969475" cy="646331"/>
          </a:xfrm>
          <a:prstGeom prst="rect">
            <a:avLst/>
          </a:prstGeom>
          <a:solidFill>
            <a:schemeClr val="bg2"/>
          </a:solidFill>
        </p:spPr>
        <p:txBody>
          <a:bodyPr wrap="square" rtlCol="0">
            <a:spAutoFit/>
          </a:bodyPr>
          <a:lstStyle/>
          <a:p>
            <a:r>
              <a:rPr lang="en-CA" dirty="0" smtClean="0"/>
              <a:t>Accreditation Canada ROP Handbook 2016</a:t>
            </a:r>
            <a:r>
              <a:rPr lang="en-CA" dirty="0"/>
              <a:t>; available from</a:t>
            </a:r>
            <a:r>
              <a:rPr lang="en-CA" dirty="0" smtClean="0"/>
              <a:t>: http</a:t>
            </a:r>
            <a:r>
              <a:rPr lang="en-CA" dirty="0"/>
              <a:t>://</a:t>
            </a:r>
            <a:r>
              <a:rPr lang="en-CA" dirty="0" smtClean="0"/>
              <a:t>www.accreditation.ca/sites/default/files/rop-handbook-2016-en.pdf </a:t>
            </a:r>
            <a:endParaRPr lang="en-CA" dirty="0"/>
          </a:p>
        </p:txBody>
      </p:sp>
    </p:spTree>
    <p:extLst>
      <p:ext uri="{BB962C8B-B14F-4D97-AF65-F5344CB8AC3E}">
        <p14:creationId xmlns:p14="http://schemas.microsoft.com/office/powerpoint/2010/main" val="4085580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67" y="2206869"/>
            <a:ext cx="11077208" cy="370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61385" y="5907629"/>
            <a:ext cx="9371527" cy="646331"/>
          </a:xfrm>
          <a:prstGeom prst="rect">
            <a:avLst/>
          </a:prstGeom>
          <a:solidFill>
            <a:schemeClr val="bg2"/>
          </a:solidFill>
        </p:spPr>
        <p:txBody>
          <a:bodyPr wrap="square" rtlCol="0">
            <a:spAutoFit/>
          </a:bodyPr>
          <a:lstStyle/>
          <a:p>
            <a:r>
              <a:rPr lang="en-CA" dirty="0" smtClean="0"/>
              <a:t>Accreditation Canada ROP Handbook 2016</a:t>
            </a:r>
            <a:r>
              <a:rPr lang="en-CA" dirty="0"/>
              <a:t>; available from</a:t>
            </a:r>
            <a:r>
              <a:rPr lang="en-CA" dirty="0" smtClean="0"/>
              <a:t>: http</a:t>
            </a:r>
            <a:r>
              <a:rPr lang="en-CA" dirty="0"/>
              <a:t>://</a:t>
            </a:r>
            <a:r>
              <a:rPr lang="en-CA" dirty="0" smtClean="0"/>
              <a:t>www.accreditation.ca/sites/default/files/rop-handbook-2016-en.pdf </a:t>
            </a:r>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67" y="223105"/>
            <a:ext cx="8516861"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67" y="1368669"/>
            <a:ext cx="94297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36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Challenging to achieve</a:t>
            </a:r>
          </a:p>
          <a:p>
            <a:pPr lvl="1"/>
            <a:r>
              <a:rPr lang="en-CA" dirty="0" smtClean="0"/>
              <a:t>Improves patient safety when completed comprehensively</a:t>
            </a:r>
          </a:p>
          <a:p>
            <a:pPr lvl="1"/>
            <a:r>
              <a:rPr lang="en-CA" dirty="0" smtClean="0"/>
              <a:t>Potentially harmful when incomplete or rushed</a:t>
            </a:r>
            <a:br>
              <a:rPr lang="en-CA" dirty="0" smtClean="0"/>
            </a:br>
            <a:endParaRPr lang="en-CA" dirty="0" smtClean="0"/>
          </a:p>
          <a:p>
            <a:r>
              <a:rPr lang="en-CA" dirty="0" smtClean="0"/>
              <a:t>Admission standards recently changed:</a:t>
            </a:r>
          </a:p>
          <a:p>
            <a:pPr lvl="1"/>
            <a:r>
              <a:rPr lang="en-CA" dirty="0" smtClean="0"/>
              <a:t>Emergency Department</a:t>
            </a:r>
          </a:p>
          <a:p>
            <a:pPr lvl="1"/>
            <a:r>
              <a:rPr lang="en-CA" dirty="0" err="1" smtClean="0"/>
              <a:t>Peri</a:t>
            </a:r>
            <a:r>
              <a:rPr lang="en-CA" dirty="0" smtClean="0"/>
              <a:t>-operative</a:t>
            </a:r>
          </a:p>
          <a:p>
            <a:pPr lvl="1"/>
            <a:endParaRPr lang="en-CA" dirty="0"/>
          </a:p>
          <a:p>
            <a:endParaRPr lang="en-CA" dirty="0" smtClean="0"/>
          </a:p>
          <a:p>
            <a:endParaRPr lang="en-CA" dirty="0"/>
          </a:p>
        </p:txBody>
      </p:sp>
      <p:sp>
        <p:nvSpPr>
          <p:cNvPr id="2" name="Title 1"/>
          <p:cNvSpPr>
            <a:spLocks noGrp="1"/>
          </p:cNvSpPr>
          <p:nvPr>
            <p:ph type="title"/>
          </p:nvPr>
        </p:nvSpPr>
        <p:spPr/>
        <p:txBody>
          <a:bodyPr/>
          <a:lstStyle/>
          <a:p>
            <a:r>
              <a:rPr lang="en-CA" dirty="0" smtClean="0"/>
              <a:t>Medication Reconciliation</a:t>
            </a:r>
            <a:endParaRPr lang="en-CA" dirty="0"/>
          </a:p>
        </p:txBody>
      </p:sp>
    </p:spTree>
    <p:extLst>
      <p:ext uri="{BB962C8B-B14F-4D97-AF65-F5344CB8AC3E}">
        <p14:creationId xmlns:p14="http://schemas.microsoft.com/office/powerpoint/2010/main" val="38770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CA" dirty="0"/>
          </a:p>
          <a:p>
            <a:pPr marL="0" indent="0">
              <a:lnSpc>
                <a:spcPct val="150000"/>
              </a:lnSpc>
              <a:buNone/>
            </a:pPr>
            <a:r>
              <a:rPr lang="en-CA" dirty="0" smtClean="0"/>
              <a:t>With </a:t>
            </a:r>
            <a:r>
              <a:rPr lang="en-CA" dirty="0"/>
              <a:t>the involvement of the client, family, or caregiver (as appropriate), the team </a:t>
            </a:r>
            <a:r>
              <a:rPr lang="en-CA" dirty="0">
                <a:solidFill>
                  <a:srgbClr val="FF0000"/>
                </a:solidFill>
              </a:rPr>
              <a:t>generates</a:t>
            </a:r>
            <a:r>
              <a:rPr lang="en-CA" dirty="0"/>
              <a:t> a Best Possible Medication History (BPMH) and </a:t>
            </a:r>
            <a:r>
              <a:rPr lang="en-CA" dirty="0">
                <a:solidFill>
                  <a:srgbClr val="FF0000"/>
                </a:solidFill>
              </a:rPr>
              <a:t>uses it to reconcile </a:t>
            </a:r>
            <a:r>
              <a:rPr lang="en-CA" dirty="0"/>
              <a:t>client medications at transitions of care.</a:t>
            </a:r>
          </a:p>
        </p:txBody>
      </p:sp>
      <p:sp>
        <p:nvSpPr>
          <p:cNvPr id="2" name="Title 1"/>
          <p:cNvSpPr>
            <a:spLocks noGrp="1"/>
          </p:cNvSpPr>
          <p:nvPr>
            <p:ph type="title"/>
          </p:nvPr>
        </p:nvSpPr>
        <p:spPr>
          <a:xfrm>
            <a:off x="175845" y="274638"/>
            <a:ext cx="11723077" cy="1143000"/>
          </a:xfrm>
        </p:spPr>
        <p:txBody>
          <a:bodyPr>
            <a:normAutofit/>
          </a:bodyPr>
          <a:lstStyle/>
          <a:p>
            <a:r>
              <a:rPr lang="en-CA" sz="3600" dirty="0" smtClean="0">
                <a:solidFill>
                  <a:srgbClr val="FF0000"/>
                </a:solidFill>
              </a:rPr>
              <a:t>Former ROP: </a:t>
            </a:r>
            <a:r>
              <a:rPr lang="en-CA" sz="3600" dirty="0" smtClean="0"/>
              <a:t>Emergency and Perioperative Services</a:t>
            </a:r>
            <a:endParaRPr lang="en-CA" sz="3600" dirty="0"/>
          </a:p>
        </p:txBody>
      </p:sp>
    </p:spTree>
    <p:extLst>
      <p:ext uri="{BB962C8B-B14F-4D97-AF65-F5344CB8AC3E}">
        <p14:creationId xmlns:p14="http://schemas.microsoft.com/office/powerpoint/2010/main" val="540321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50000"/>
              </a:lnSpc>
              <a:buNone/>
            </a:pPr>
            <a:r>
              <a:rPr lang="en-CA" dirty="0" smtClean="0"/>
              <a:t>In </a:t>
            </a:r>
            <a:r>
              <a:rPr lang="en-CA" dirty="0"/>
              <a:t>partnership with clients, families, or caregivers (as appropriate), medication reconciliation is </a:t>
            </a:r>
            <a:r>
              <a:rPr lang="en-CA" dirty="0">
                <a:solidFill>
                  <a:srgbClr val="FF0000"/>
                </a:solidFill>
              </a:rPr>
              <a:t>initiated</a:t>
            </a:r>
            <a:r>
              <a:rPr lang="en-CA" dirty="0"/>
              <a:t> for clients with a decision to admit and a target group of clients without a decision to admit who are at risk for potential adverse drug events </a:t>
            </a:r>
            <a:r>
              <a:rPr lang="en-CA" dirty="0">
                <a:solidFill>
                  <a:srgbClr val="FF0000"/>
                </a:solidFill>
              </a:rPr>
              <a:t>(</a:t>
            </a:r>
            <a:r>
              <a:rPr lang="en-CA" i="1" dirty="0">
                <a:solidFill>
                  <a:srgbClr val="FF0000"/>
                </a:solidFill>
              </a:rPr>
              <a:t>organizational policy specifies when medication reconciliation is initiated for clients without a decision to admit</a:t>
            </a:r>
            <a:r>
              <a:rPr lang="en-CA" dirty="0">
                <a:solidFill>
                  <a:srgbClr val="FF0000"/>
                </a:solidFill>
              </a:rPr>
              <a:t>).</a:t>
            </a:r>
          </a:p>
        </p:txBody>
      </p:sp>
      <p:sp>
        <p:nvSpPr>
          <p:cNvPr id="2" name="Title 1"/>
          <p:cNvSpPr>
            <a:spLocks noGrp="1"/>
          </p:cNvSpPr>
          <p:nvPr>
            <p:ph type="title"/>
          </p:nvPr>
        </p:nvSpPr>
        <p:spPr/>
        <p:txBody>
          <a:bodyPr/>
          <a:lstStyle/>
          <a:p>
            <a:r>
              <a:rPr lang="en-CA" dirty="0" smtClean="0">
                <a:solidFill>
                  <a:srgbClr val="FF0000"/>
                </a:solidFill>
              </a:rPr>
              <a:t>New ROP: </a:t>
            </a:r>
            <a:r>
              <a:rPr lang="en-CA" dirty="0" smtClean="0"/>
              <a:t>Emergency Services</a:t>
            </a:r>
            <a:endParaRPr lang="en-CA" dirty="0"/>
          </a:p>
        </p:txBody>
      </p:sp>
    </p:spTree>
    <p:extLst>
      <p:ext uri="{BB962C8B-B14F-4D97-AF65-F5344CB8AC3E}">
        <p14:creationId xmlns:p14="http://schemas.microsoft.com/office/powerpoint/2010/main" val="2251840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t>Medication reconciliation is </a:t>
            </a:r>
            <a:r>
              <a:rPr lang="en-CA" u="sng" dirty="0">
                <a:solidFill>
                  <a:srgbClr val="FF0000"/>
                </a:solidFill>
              </a:rPr>
              <a:t>initiated</a:t>
            </a:r>
            <a:r>
              <a:rPr lang="en-CA" dirty="0"/>
              <a:t> for all clients with a decision to admit. </a:t>
            </a:r>
            <a:r>
              <a:rPr lang="en-CA" sz="1000" dirty="0"/>
              <a:t>A Best Possible Medication History (BPMH) is generated, in partnership with clients, families, or caregivers, and documented. </a:t>
            </a:r>
            <a:r>
              <a:rPr lang="en-CA" dirty="0"/>
              <a:t>The medication reconciliation process may begin in the emergency department and be completed in the receiving inpatient unit</a:t>
            </a:r>
            <a:r>
              <a:rPr lang="en-CA" dirty="0" smtClean="0"/>
              <a:t>.</a:t>
            </a:r>
          </a:p>
          <a:p>
            <a:pPr marL="0" indent="0">
              <a:buNone/>
            </a:pPr>
            <a:endParaRPr lang="en-CA" dirty="0"/>
          </a:p>
          <a:p>
            <a:pPr marL="0" indent="0">
              <a:buNone/>
            </a:pPr>
            <a:r>
              <a:rPr lang="en-CA" dirty="0"/>
              <a:t>For non-admitted clients in the target group, medication changes are communicated to the primary health care </a:t>
            </a:r>
            <a:r>
              <a:rPr lang="en-CA" dirty="0" smtClean="0"/>
              <a:t>provider.</a:t>
            </a:r>
            <a:endParaRPr lang="en-CA" dirty="0"/>
          </a:p>
        </p:txBody>
      </p:sp>
      <p:sp>
        <p:nvSpPr>
          <p:cNvPr id="2" name="Title 1"/>
          <p:cNvSpPr>
            <a:spLocks noGrp="1"/>
          </p:cNvSpPr>
          <p:nvPr>
            <p:ph type="title"/>
          </p:nvPr>
        </p:nvSpPr>
        <p:spPr/>
        <p:txBody>
          <a:bodyPr/>
          <a:lstStyle/>
          <a:p>
            <a:r>
              <a:rPr lang="en-CA" dirty="0" smtClean="0"/>
              <a:t>Emergency – Tests for Compliance</a:t>
            </a:r>
            <a:endParaRPr lang="en-CA" dirty="0"/>
          </a:p>
        </p:txBody>
      </p:sp>
    </p:spTree>
    <p:extLst>
      <p:ext uri="{BB962C8B-B14F-4D97-AF65-F5344CB8AC3E}">
        <p14:creationId xmlns:p14="http://schemas.microsoft.com/office/powerpoint/2010/main" val="460046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Need </a:t>
            </a:r>
            <a:r>
              <a:rPr lang="en-CA" dirty="0"/>
              <a:t>to identify “eligible” </a:t>
            </a:r>
            <a:r>
              <a:rPr lang="en-CA" dirty="0" smtClean="0"/>
              <a:t>patients removed</a:t>
            </a:r>
            <a:br>
              <a:rPr lang="en-CA" dirty="0" smtClean="0"/>
            </a:br>
            <a:endParaRPr lang="en-CA" dirty="0"/>
          </a:p>
          <a:p>
            <a:r>
              <a:rPr lang="en-CA" dirty="0" smtClean="0"/>
              <a:t>In Emergency:</a:t>
            </a:r>
          </a:p>
          <a:p>
            <a:pPr lvl="1"/>
            <a:r>
              <a:rPr lang="en-CA" dirty="0"/>
              <a:t>Medication history is started</a:t>
            </a:r>
            <a:endParaRPr lang="en-CA" dirty="0" smtClean="0"/>
          </a:p>
          <a:p>
            <a:pPr lvl="1"/>
            <a:r>
              <a:rPr lang="en-CA" dirty="0" smtClean="0"/>
              <a:t>Medications are not reconciled</a:t>
            </a:r>
          </a:p>
          <a:p>
            <a:pPr lvl="1"/>
            <a:r>
              <a:rPr lang="en-CA" dirty="0" smtClean="0"/>
              <a:t>Eligible patients are admitted</a:t>
            </a:r>
          </a:p>
          <a:p>
            <a:pPr lvl="1"/>
            <a:r>
              <a:rPr lang="en-CA" dirty="0" smtClean="0"/>
              <a:t>No reconciliation for those routine visits</a:t>
            </a:r>
          </a:p>
          <a:p>
            <a:pPr lvl="2"/>
            <a:r>
              <a:rPr lang="en-CA" dirty="0" smtClean="0"/>
              <a:t>Communication of changes occurs</a:t>
            </a:r>
          </a:p>
          <a:p>
            <a:pPr lvl="2"/>
            <a:r>
              <a:rPr lang="en-CA" dirty="0" smtClean="0"/>
              <a:t>Reconciliation is not performed in these environments</a:t>
            </a:r>
          </a:p>
          <a:p>
            <a:pPr lvl="1"/>
            <a:endParaRPr lang="en-CA" dirty="0"/>
          </a:p>
        </p:txBody>
      </p:sp>
      <p:sp>
        <p:nvSpPr>
          <p:cNvPr id="2" name="Title 1"/>
          <p:cNvSpPr>
            <a:spLocks noGrp="1"/>
          </p:cNvSpPr>
          <p:nvPr>
            <p:ph type="title"/>
          </p:nvPr>
        </p:nvSpPr>
        <p:spPr/>
        <p:txBody>
          <a:bodyPr/>
          <a:lstStyle/>
          <a:p>
            <a:r>
              <a:rPr lang="en-CA" dirty="0" smtClean="0"/>
              <a:t>Changes to Emergency Standards</a:t>
            </a:r>
            <a:endParaRPr lang="en-CA" dirty="0"/>
          </a:p>
        </p:txBody>
      </p:sp>
    </p:spTree>
    <p:extLst>
      <p:ext uri="{BB962C8B-B14F-4D97-AF65-F5344CB8AC3E}">
        <p14:creationId xmlns:p14="http://schemas.microsoft.com/office/powerpoint/2010/main" val="682461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138" y="1520824"/>
            <a:ext cx="10515600" cy="4670709"/>
          </a:xfrm>
        </p:spPr>
        <p:txBody>
          <a:bodyPr>
            <a:normAutofit fontScale="92500"/>
          </a:bodyPr>
          <a:lstStyle/>
          <a:p>
            <a:pPr marL="0" indent="0">
              <a:lnSpc>
                <a:spcPct val="150000"/>
              </a:lnSpc>
              <a:buNone/>
            </a:pPr>
            <a:r>
              <a:rPr lang="en-CA" dirty="0" smtClean="0"/>
              <a:t>A </a:t>
            </a:r>
            <a:r>
              <a:rPr lang="en-CA" dirty="0"/>
              <a:t>Best Possible Medication History (BPMH) is generated in partnership with clients, families, or caregivers (as appropriate), and used to reconcile client medications at ambulatory care visits where the client is at risk of potential adverse drug events. </a:t>
            </a:r>
            <a:endParaRPr lang="en-CA" dirty="0" smtClean="0"/>
          </a:p>
          <a:p>
            <a:pPr marL="0" indent="0">
              <a:lnSpc>
                <a:spcPct val="150000"/>
              </a:lnSpc>
              <a:buNone/>
            </a:pPr>
            <a:r>
              <a:rPr lang="en-CA" dirty="0" smtClean="0"/>
              <a:t>Organizational </a:t>
            </a:r>
            <a:r>
              <a:rPr lang="en-CA" dirty="0"/>
              <a:t>policy determines which type of ambulatory care visits require medication reconciliation, and how often medication reconciliation is repeated.</a:t>
            </a:r>
          </a:p>
        </p:txBody>
      </p:sp>
      <p:sp>
        <p:nvSpPr>
          <p:cNvPr id="2" name="Title 1"/>
          <p:cNvSpPr>
            <a:spLocks noGrp="1"/>
          </p:cNvSpPr>
          <p:nvPr>
            <p:ph type="title"/>
          </p:nvPr>
        </p:nvSpPr>
        <p:spPr/>
        <p:txBody>
          <a:bodyPr>
            <a:normAutofit/>
          </a:bodyPr>
          <a:lstStyle/>
          <a:p>
            <a:r>
              <a:rPr lang="en-CA" dirty="0" smtClean="0">
                <a:solidFill>
                  <a:srgbClr val="FF0000"/>
                </a:solidFill>
              </a:rPr>
              <a:t>New ROP</a:t>
            </a:r>
            <a:r>
              <a:rPr lang="en-CA" dirty="0" smtClean="0"/>
              <a:t>: Perioperative Services</a:t>
            </a:r>
            <a:endParaRPr lang="en-CA" dirty="0"/>
          </a:p>
        </p:txBody>
      </p:sp>
    </p:spTree>
    <p:extLst>
      <p:ext uri="{BB962C8B-B14F-4D97-AF65-F5344CB8AC3E}">
        <p14:creationId xmlns:p14="http://schemas.microsoft.com/office/powerpoint/2010/main" val="3345180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Group Work</a:t>
            </a:r>
            <a:endParaRPr lang="en-CA" dirty="0"/>
          </a:p>
        </p:txBody>
      </p:sp>
      <p:pic>
        <p:nvPicPr>
          <p:cNvPr id="4098" name="Picture 2" descr="C:\Users\julieg\Desktop\635732924053603777-93632716_grou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317" y="1623484"/>
            <a:ext cx="5079365" cy="424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96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The opinions expressed are those of the speakers and may not reflect the views of Accreditation Canada.</a:t>
            </a:r>
          </a:p>
          <a:p>
            <a:pPr marL="0" indent="0">
              <a:buNone/>
            </a:pPr>
            <a:endParaRPr lang="en-CA" dirty="0"/>
          </a:p>
          <a:p>
            <a:pPr marL="0" indent="0">
              <a:buNone/>
            </a:pPr>
            <a:r>
              <a:rPr lang="en-CA" dirty="0" smtClean="0"/>
              <a:t>Please consult Accreditation Canada directly for any questions related to their Standards and Required </a:t>
            </a:r>
            <a:r>
              <a:rPr lang="en-CA" dirty="0"/>
              <a:t>O</a:t>
            </a:r>
            <a:r>
              <a:rPr lang="en-CA" dirty="0" smtClean="0"/>
              <a:t>rganizational </a:t>
            </a:r>
            <a:r>
              <a:rPr lang="en-CA" dirty="0"/>
              <a:t>P</a:t>
            </a:r>
            <a:r>
              <a:rPr lang="en-CA" dirty="0" smtClean="0"/>
              <a:t>ractices. </a:t>
            </a:r>
          </a:p>
          <a:p>
            <a:pPr marL="0" indent="0">
              <a:buNone/>
            </a:pPr>
            <a:endParaRPr lang="en-CA" dirty="0"/>
          </a:p>
          <a:p>
            <a:pPr marL="0" indent="0">
              <a:buNone/>
            </a:pPr>
            <a:r>
              <a:rPr lang="en-CA" dirty="0" smtClean="0"/>
              <a:t>This presentation references Version 10 of the Accreditation Standards, applicable to organizations surveyed in 2016.</a:t>
            </a:r>
          </a:p>
          <a:p>
            <a:endParaRPr lang="en-CA" dirty="0"/>
          </a:p>
        </p:txBody>
      </p:sp>
      <p:sp>
        <p:nvSpPr>
          <p:cNvPr id="2" name="Title 1"/>
          <p:cNvSpPr>
            <a:spLocks noGrp="1"/>
          </p:cNvSpPr>
          <p:nvPr>
            <p:ph type="title"/>
          </p:nvPr>
        </p:nvSpPr>
        <p:spPr/>
        <p:txBody>
          <a:bodyPr/>
          <a:lstStyle/>
          <a:p>
            <a:r>
              <a:rPr lang="en-CA" dirty="0" smtClean="0"/>
              <a:t>Disclosure</a:t>
            </a:r>
            <a:endParaRPr lang="en-CA" dirty="0"/>
          </a:p>
        </p:txBody>
      </p:sp>
    </p:spTree>
    <p:extLst>
      <p:ext uri="{BB962C8B-B14F-4D97-AF65-F5344CB8AC3E}">
        <p14:creationId xmlns:p14="http://schemas.microsoft.com/office/powerpoint/2010/main" val="3140441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38554" y="274638"/>
            <a:ext cx="10234246" cy="1143000"/>
          </a:xfrm>
        </p:spPr>
        <p:txBody>
          <a:bodyPr/>
          <a:lstStyle/>
          <a:p>
            <a:r>
              <a:rPr lang="en-CA" dirty="0" smtClean="0"/>
              <a:t>Concentrated Electrolytes ROP </a:t>
            </a:r>
            <a:endParaRPr lang="en-C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 y="1159100"/>
            <a:ext cx="10765061" cy="179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401" y="2485623"/>
            <a:ext cx="2598182" cy="57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46997" y="6133811"/>
            <a:ext cx="7628751" cy="369332"/>
          </a:xfrm>
          <a:prstGeom prst="rect">
            <a:avLst/>
          </a:prstGeom>
          <a:noFill/>
        </p:spPr>
        <p:txBody>
          <a:bodyPr wrap="square" rtlCol="0">
            <a:spAutoFit/>
          </a:bodyPr>
          <a:lstStyle/>
          <a:p>
            <a:r>
              <a:rPr lang="en-CA" dirty="0" smtClean="0"/>
              <a:t>Accreditation Canada Medication Management Standards, 2016</a:t>
            </a:r>
            <a:endParaRPr lang="en-CA" dirty="0"/>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06" y="2859109"/>
            <a:ext cx="9955368" cy="312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790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Comment in Guidelines:</a:t>
            </a:r>
          </a:p>
          <a:p>
            <a:pPr marL="109728" indent="0">
              <a:buNone/>
            </a:pPr>
            <a:endParaRPr lang="en-CA" dirty="0"/>
          </a:p>
        </p:txBody>
      </p:sp>
      <p:sp>
        <p:nvSpPr>
          <p:cNvPr id="2" name="Title 1"/>
          <p:cNvSpPr>
            <a:spLocks noGrp="1"/>
          </p:cNvSpPr>
          <p:nvPr>
            <p:ph type="title"/>
          </p:nvPr>
        </p:nvSpPr>
        <p:spPr/>
        <p:txBody>
          <a:bodyPr/>
          <a:lstStyle/>
          <a:p>
            <a:r>
              <a:rPr lang="en-CA" dirty="0" smtClean="0"/>
              <a:t>Concentrated Electrolytes ROP </a:t>
            </a:r>
            <a:r>
              <a:rPr lang="en-CA" sz="3600" dirty="0" smtClean="0"/>
              <a:t>(cont’d)</a:t>
            </a:r>
            <a:endParaRPr lang="en-CA" sz="3600"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1" y="2162464"/>
            <a:ext cx="11483916" cy="369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68969" y="6205125"/>
            <a:ext cx="7332537" cy="369332"/>
          </a:xfrm>
          <a:prstGeom prst="rect">
            <a:avLst/>
          </a:prstGeom>
          <a:noFill/>
        </p:spPr>
        <p:txBody>
          <a:bodyPr wrap="square" rtlCol="0">
            <a:spAutoFit/>
          </a:bodyPr>
          <a:lstStyle/>
          <a:p>
            <a:r>
              <a:rPr lang="en-CA" dirty="0" smtClean="0"/>
              <a:t>Accreditation Canada Medication Management Standards, 2016</a:t>
            </a:r>
            <a:endParaRPr lang="en-CA" dirty="0"/>
          </a:p>
        </p:txBody>
      </p:sp>
    </p:spTree>
    <p:extLst>
      <p:ext uri="{BB962C8B-B14F-4D97-AF65-F5344CB8AC3E}">
        <p14:creationId xmlns:p14="http://schemas.microsoft.com/office/powerpoint/2010/main" val="760848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CA" dirty="0" smtClean="0"/>
              <a:t>A small hospital without overnight pharmacy services stocks sodium chloride 3% in an automated dispensing cabinet in the ICU that can only be accessed by an ICU nurse. Orders are reviewed the following morning and the medication is restocked the following day.</a:t>
            </a:r>
          </a:p>
          <a:p>
            <a:endParaRPr lang="en-CA" dirty="0"/>
          </a:p>
          <a:p>
            <a:r>
              <a:rPr lang="en-CA" dirty="0" smtClean="0"/>
              <a:t>Does this practice meet the criteria for the ROP? </a:t>
            </a:r>
          </a:p>
          <a:p>
            <a:r>
              <a:rPr lang="en-CA" dirty="0" smtClean="0"/>
              <a:t>Is an exception appropriate?</a:t>
            </a:r>
          </a:p>
          <a:p>
            <a:r>
              <a:rPr lang="en-CA" dirty="0" smtClean="0"/>
              <a:t>Are there other strategies for safety?</a:t>
            </a:r>
          </a:p>
          <a:p>
            <a:endParaRPr lang="en-CA" dirty="0"/>
          </a:p>
          <a:p>
            <a:endParaRPr lang="en-CA" dirty="0"/>
          </a:p>
        </p:txBody>
      </p:sp>
      <p:sp>
        <p:nvSpPr>
          <p:cNvPr id="3" name="Title 2"/>
          <p:cNvSpPr>
            <a:spLocks noGrp="1"/>
          </p:cNvSpPr>
          <p:nvPr>
            <p:ph type="title"/>
          </p:nvPr>
        </p:nvSpPr>
        <p:spPr/>
        <p:txBody>
          <a:bodyPr/>
          <a:lstStyle/>
          <a:p>
            <a:r>
              <a:rPr lang="en-CA" dirty="0" smtClean="0"/>
              <a:t>Case Study # 1</a:t>
            </a:r>
            <a:endParaRPr lang="en-CA" dirty="0"/>
          </a:p>
        </p:txBody>
      </p:sp>
    </p:spTree>
    <p:extLst>
      <p:ext uri="{BB962C8B-B14F-4D97-AF65-F5344CB8AC3E}">
        <p14:creationId xmlns:p14="http://schemas.microsoft.com/office/powerpoint/2010/main" val="7927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 hospital stocks magnesium sulfate 50% in an automated dispensing cabinet on the obstetrics unit. Nurses prepare bags of 20 grams/500 mL when required, with an independent double check. </a:t>
            </a:r>
          </a:p>
          <a:p>
            <a:pPr marL="109728" indent="0">
              <a:buNone/>
            </a:pPr>
            <a:endParaRPr lang="en-CA" dirty="0" smtClean="0"/>
          </a:p>
          <a:p>
            <a:r>
              <a:rPr lang="en-CA" dirty="0"/>
              <a:t>Does this practice meet the criteria for the ROP? </a:t>
            </a:r>
          </a:p>
          <a:p>
            <a:r>
              <a:rPr lang="en-CA" dirty="0"/>
              <a:t>Is an exception appropriate?</a:t>
            </a:r>
          </a:p>
          <a:p>
            <a:r>
              <a:rPr lang="en-CA" dirty="0"/>
              <a:t>Are there other strategies for safety?</a:t>
            </a:r>
          </a:p>
          <a:p>
            <a:pPr marL="109728" indent="0">
              <a:buNone/>
            </a:pPr>
            <a:endParaRPr lang="en-CA" dirty="0"/>
          </a:p>
        </p:txBody>
      </p:sp>
      <p:sp>
        <p:nvSpPr>
          <p:cNvPr id="3" name="Title 2"/>
          <p:cNvSpPr>
            <a:spLocks noGrp="1"/>
          </p:cNvSpPr>
          <p:nvPr>
            <p:ph type="title"/>
          </p:nvPr>
        </p:nvSpPr>
        <p:spPr/>
        <p:txBody>
          <a:bodyPr/>
          <a:lstStyle/>
          <a:p>
            <a:r>
              <a:rPr lang="en-CA" dirty="0" smtClean="0"/>
              <a:t>Case Study # 2</a:t>
            </a:r>
            <a:endParaRPr lang="en-CA" dirty="0"/>
          </a:p>
        </p:txBody>
      </p:sp>
    </p:spTree>
    <p:extLst>
      <p:ext uri="{BB962C8B-B14F-4D97-AF65-F5344CB8AC3E}">
        <p14:creationId xmlns:p14="http://schemas.microsoft.com/office/powerpoint/2010/main" val="17681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152" y="8059"/>
            <a:ext cx="10972800" cy="1143000"/>
          </a:xfrm>
        </p:spPr>
        <p:txBody>
          <a:bodyPr/>
          <a:lstStyle/>
          <a:p>
            <a:r>
              <a:rPr lang="en-CA" dirty="0" smtClean="0"/>
              <a:t>Heparin ROP</a:t>
            </a:r>
            <a:endParaRPr lang="en-CA"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152" y="1151059"/>
            <a:ext cx="10706983" cy="133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19" y="2112101"/>
            <a:ext cx="8780188" cy="17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591" y="3592306"/>
            <a:ext cx="8419243" cy="99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626" y="4335338"/>
            <a:ext cx="8508916" cy="189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792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CA" dirty="0" smtClean="0"/>
              <a:t>A hospital stocks unfractionated heparin 50,000 units/5 mL in automated dispensing cabinets in ICU and hemodialysis for locking of central lines.</a:t>
            </a:r>
          </a:p>
          <a:p>
            <a:endParaRPr lang="en-CA" dirty="0" smtClean="0"/>
          </a:p>
          <a:p>
            <a:r>
              <a:rPr lang="en-CA" dirty="0"/>
              <a:t>Does this practice meet the criteria for the ROP? </a:t>
            </a:r>
          </a:p>
          <a:p>
            <a:r>
              <a:rPr lang="en-CA" dirty="0"/>
              <a:t>Is an exception appropriate</a:t>
            </a:r>
            <a:r>
              <a:rPr lang="en-CA" dirty="0" smtClean="0"/>
              <a:t>?</a:t>
            </a:r>
          </a:p>
          <a:p>
            <a:r>
              <a:rPr lang="en-CA" dirty="0" smtClean="0"/>
              <a:t>Are measures in place to address other criteria (e.g., MDV)?</a:t>
            </a:r>
            <a:endParaRPr lang="en-CA" dirty="0"/>
          </a:p>
          <a:p>
            <a:r>
              <a:rPr lang="en-CA" dirty="0"/>
              <a:t>Are there other strategies for safety?</a:t>
            </a:r>
          </a:p>
          <a:p>
            <a:endParaRPr lang="en-CA" dirty="0"/>
          </a:p>
        </p:txBody>
      </p:sp>
      <p:sp>
        <p:nvSpPr>
          <p:cNvPr id="3" name="Title 2"/>
          <p:cNvSpPr>
            <a:spLocks noGrp="1"/>
          </p:cNvSpPr>
          <p:nvPr>
            <p:ph type="title"/>
          </p:nvPr>
        </p:nvSpPr>
        <p:spPr/>
        <p:txBody>
          <a:bodyPr/>
          <a:lstStyle/>
          <a:p>
            <a:r>
              <a:rPr lang="en-CA" dirty="0" smtClean="0"/>
              <a:t>Case Study # 3</a:t>
            </a:r>
            <a:endParaRPr lang="en-CA" dirty="0"/>
          </a:p>
        </p:txBody>
      </p:sp>
    </p:spTree>
    <p:extLst>
      <p:ext uri="{BB962C8B-B14F-4D97-AF65-F5344CB8AC3E}">
        <p14:creationId xmlns:p14="http://schemas.microsoft.com/office/powerpoint/2010/main" val="25900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10" y="2456827"/>
            <a:ext cx="11469735" cy="33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51539" y="5812218"/>
            <a:ext cx="8998039" cy="646331"/>
          </a:xfrm>
          <a:prstGeom prst="rect">
            <a:avLst/>
          </a:prstGeom>
          <a:solidFill>
            <a:schemeClr val="bg2"/>
          </a:solidFill>
        </p:spPr>
        <p:txBody>
          <a:bodyPr wrap="square" rtlCol="0">
            <a:spAutoFit/>
          </a:bodyPr>
          <a:lstStyle/>
          <a:p>
            <a:r>
              <a:rPr lang="en-CA" dirty="0" smtClean="0"/>
              <a:t>Accreditation Canada ROP Handbook 2016</a:t>
            </a:r>
            <a:r>
              <a:rPr lang="en-CA" dirty="0"/>
              <a:t>; available from</a:t>
            </a:r>
            <a:r>
              <a:rPr lang="en-CA" dirty="0" smtClean="0"/>
              <a:t>: http</a:t>
            </a:r>
            <a:r>
              <a:rPr lang="en-CA" dirty="0"/>
              <a:t>://</a:t>
            </a:r>
            <a:r>
              <a:rPr lang="en-CA" dirty="0" smtClean="0"/>
              <a:t>www.accreditation.ca/sites/default/files/rop-handbook-2016-en.pdf </a:t>
            </a:r>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67" y="223105"/>
            <a:ext cx="8838833" cy="123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67" y="1368668"/>
            <a:ext cx="11077208" cy="98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074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CA" dirty="0" smtClean="0"/>
              <a:t>Nurses are responsible for obtaining the BPMH for all patients seen in the pre-anaesthesia/pre-admission clinic. A combined BPMH/Admission order set is used. The surgeon is responsible for reviewing the BPMH and ordering medications </a:t>
            </a:r>
            <a:br>
              <a:rPr lang="en-CA" dirty="0" smtClean="0"/>
            </a:br>
            <a:r>
              <a:rPr lang="en-CA" dirty="0" smtClean="0"/>
              <a:t>post-operatively. </a:t>
            </a:r>
          </a:p>
          <a:p>
            <a:pPr marL="109728" indent="0">
              <a:buNone/>
            </a:pPr>
            <a:endParaRPr lang="en-CA" dirty="0"/>
          </a:p>
          <a:p>
            <a:r>
              <a:rPr lang="en-CA" dirty="0" smtClean="0"/>
              <a:t>Is this considered a care transition?</a:t>
            </a:r>
          </a:p>
          <a:p>
            <a:r>
              <a:rPr lang="en-CA" dirty="0" smtClean="0"/>
              <a:t>Does this meet the criteria for medication reconciliation?</a:t>
            </a:r>
          </a:p>
          <a:p>
            <a:r>
              <a:rPr lang="en-CA" dirty="0" smtClean="0"/>
              <a:t>Does this process meet the ROP?</a:t>
            </a:r>
          </a:p>
          <a:p>
            <a:r>
              <a:rPr lang="en-CA" dirty="0" smtClean="0"/>
              <a:t>What are some strategies to improve the process for obtaining the BPMH?</a:t>
            </a:r>
          </a:p>
          <a:p>
            <a:endParaRPr lang="en-CA" dirty="0" smtClean="0"/>
          </a:p>
          <a:p>
            <a:endParaRPr lang="en-CA" dirty="0"/>
          </a:p>
        </p:txBody>
      </p:sp>
      <p:sp>
        <p:nvSpPr>
          <p:cNvPr id="3" name="Title 2"/>
          <p:cNvSpPr>
            <a:spLocks noGrp="1"/>
          </p:cNvSpPr>
          <p:nvPr>
            <p:ph type="title"/>
          </p:nvPr>
        </p:nvSpPr>
        <p:spPr/>
        <p:txBody>
          <a:bodyPr/>
          <a:lstStyle/>
          <a:p>
            <a:r>
              <a:rPr lang="en-CA" dirty="0" smtClean="0"/>
              <a:t>Case Study # 4</a:t>
            </a:r>
            <a:endParaRPr lang="en-CA" dirty="0"/>
          </a:p>
        </p:txBody>
      </p:sp>
    </p:spTree>
    <p:extLst>
      <p:ext uri="{BB962C8B-B14F-4D97-AF65-F5344CB8AC3E}">
        <p14:creationId xmlns:p14="http://schemas.microsoft.com/office/powerpoint/2010/main" val="7613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2030" y="273050"/>
            <a:ext cx="10550769" cy="1143000"/>
          </a:xfrm>
        </p:spPr>
        <p:txBody>
          <a:bodyPr/>
          <a:lstStyle/>
          <a:p>
            <a:r>
              <a:rPr lang="en-CA" dirty="0" smtClean="0"/>
              <a:t>Discussion</a:t>
            </a:r>
            <a:endParaRPr lang="en-CA" dirty="0"/>
          </a:p>
        </p:txBody>
      </p:sp>
      <p:sp>
        <p:nvSpPr>
          <p:cNvPr id="2" name="Content Placeholder 1"/>
          <p:cNvSpPr>
            <a:spLocks noGrp="1"/>
          </p:cNvSpPr>
          <p:nvPr>
            <p:ph sz="quarter" idx="4294967295"/>
          </p:nvPr>
        </p:nvSpPr>
        <p:spPr>
          <a:xfrm>
            <a:off x="283335" y="1468072"/>
            <a:ext cx="6581104" cy="3941763"/>
          </a:xfrm>
        </p:spPr>
        <p:txBody>
          <a:bodyPr/>
          <a:lstStyle/>
          <a:p>
            <a:r>
              <a:rPr lang="en-CA" dirty="0" smtClean="0"/>
              <a:t>Challenges you are currently facing</a:t>
            </a:r>
            <a:br>
              <a:rPr lang="en-CA" dirty="0" smtClean="0"/>
            </a:br>
            <a:endParaRPr lang="en-CA" dirty="0" smtClean="0"/>
          </a:p>
          <a:p>
            <a:r>
              <a:rPr lang="en-CA" dirty="0" smtClean="0"/>
              <a:t>Help from others</a:t>
            </a:r>
            <a:endParaRPr lang="en-CA" dirty="0"/>
          </a:p>
        </p:txBody>
      </p:sp>
      <p:pic>
        <p:nvPicPr>
          <p:cNvPr id="15362" name="Picture 2" descr="C:\Users\julieg\Desktop\question-yikA5pBiE.jpe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467112" y="1550500"/>
            <a:ext cx="2520950" cy="394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23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3050"/>
            <a:ext cx="10972800" cy="1143000"/>
          </a:xfrm>
        </p:spPr>
        <p:txBody>
          <a:bodyPr/>
          <a:lstStyle/>
          <a:p>
            <a:r>
              <a:rPr lang="en-CA" dirty="0" smtClean="0"/>
              <a:t>Tools and Resources</a:t>
            </a:r>
            <a:endParaRPr lang="en-CA" dirty="0"/>
          </a:p>
        </p:txBody>
      </p:sp>
      <p:sp>
        <p:nvSpPr>
          <p:cNvPr id="2" name="Content Placeholder 1"/>
          <p:cNvSpPr>
            <a:spLocks noGrp="1"/>
          </p:cNvSpPr>
          <p:nvPr>
            <p:ph sz="quarter" idx="4294967295"/>
          </p:nvPr>
        </p:nvSpPr>
        <p:spPr>
          <a:xfrm>
            <a:off x="586154" y="1421179"/>
            <a:ext cx="5386388" cy="3941763"/>
          </a:xfrm>
        </p:spPr>
        <p:txBody>
          <a:bodyPr>
            <a:normAutofit/>
          </a:bodyPr>
          <a:lstStyle/>
          <a:p>
            <a:r>
              <a:rPr lang="en-CA" dirty="0" smtClean="0"/>
              <a:t>Accreditation Canada</a:t>
            </a:r>
          </a:p>
          <a:p>
            <a:pPr lvl="1"/>
            <a:r>
              <a:rPr lang="en-CA" dirty="0" smtClean="0"/>
              <a:t>Accreditation Specialists</a:t>
            </a:r>
            <a:endParaRPr lang="en-CA" dirty="0"/>
          </a:p>
          <a:p>
            <a:pPr lvl="1"/>
            <a:r>
              <a:rPr lang="en-CA" dirty="0"/>
              <a:t>Medication Management </a:t>
            </a:r>
            <a:r>
              <a:rPr lang="en-CA" dirty="0" smtClean="0"/>
              <a:t>FAQs</a:t>
            </a:r>
          </a:p>
          <a:p>
            <a:pPr lvl="2"/>
            <a:r>
              <a:rPr lang="en-CA" dirty="0" smtClean="0"/>
              <a:t>Available through the portal</a:t>
            </a:r>
          </a:p>
          <a:p>
            <a:pPr lvl="2"/>
            <a:r>
              <a:rPr lang="en-CA" dirty="0" smtClean="0"/>
              <a:t>Accreditation Leading Practices</a:t>
            </a:r>
          </a:p>
          <a:p>
            <a:pPr marL="630936" lvl="2" indent="0">
              <a:buNone/>
            </a:pPr>
            <a:endParaRPr lang="en-CA" dirty="0" smtClean="0"/>
          </a:p>
          <a:p>
            <a:r>
              <a:rPr lang="en-CA" dirty="0" smtClean="0"/>
              <a:t>Peer support</a:t>
            </a:r>
          </a:p>
          <a:p>
            <a:pPr lvl="1"/>
            <a:r>
              <a:rPr lang="en-CA" dirty="0" smtClean="0"/>
              <a:t>CSHP </a:t>
            </a:r>
            <a:r>
              <a:rPr lang="en-CA" dirty="0"/>
              <a:t>Medication Safety </a:t>
            </a:r>
            <a:r>
              <a:rPr lang="en-CA" dirty="0" smtClean="0"/>
              <a:t>PSN</a:t>
            </a:r>
          </a:p>
        </p:txBody>
      </p:sp>
      <p:sp>
        <p:nvSpPr>
          <p:cNvPr id="6" name="Content Placeholder 5"/>
          <p:cNvSpPr>
            <a:spLocks noGrp="1"/>
          </p:cNvSpPr>
          <p:nvPr>
            <p:ph sz="quarter" idx="4294967295"/>
          </p:nvPr>
        </p:nvSpPr>
        <p:spPr>
          <a:xfrm>
            <a:off x="6591423" y="1468071"/>
            <a:ext cx="5389562" cy="3941763"/>
          </a:xfrm>
        </p:spPr>
        <p:txBody>
          <a:bodyPr>
            <a:normAutofit/>
          </a:bodyPr>
          <a:lstStyle/>
          <a:p>
            <a:r>
              <a:rPr lang="en-CA" dirty="0"/>
              <a:t>ISMP Canada </a:t>
            </a:r>
          </a:p>
          <a:p>
            <a:pPr lvl="1"/>
            <a:r>
              <a:rPr lang="en-CA" dirty="0"/>
              <a:t>Safety Bulletins</a:t>
            </a:r>
          </a:p>
          <a:p>
            <a:pPr lvl="1"/>
            <a:r>
              <a:rPr lang="en-CA" dirty="0"/>
              <a:t>Medication Safety Self Assessment Programs</a:t>
            </a:r>
          </a:p>
          <a:p>
            <a:pPr lvl="1"/>
            <a:r>
              <a:rPr lang="en-CA" dirty="0"/>
              <a:t>Medication Reconciliation Getting Started Kits and other resources </a:t>
            </a:r>
          </a:p>
          <a:p>
            <a:pPr marL="109728" indent="0">
              <a:buNone/>
            </a:pPr>
            <a:endParaRPr lang="en-CA" dirty="0"/>
          </a:p>
        </p:txBody>
      </p:sp>
    </p:spTree>
    <p:extLst>
      <p:ext uri="{BB962C8B-B14F-4D97-AF65-F5344CB8AC3E}">
        <p14:creationId xmlns:p14="http://schemas.microsoft.com/office/powerpoint/2010/main" val="259483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84031"/>
            <a:ext cx="10972800" cy="4823261"/>
          </a:xfrm>
        </p:spPr>
        <p:txBody>
          <a:bodyPr>
            <a:normAutofit lnSpcReduction="10000"/>
          </a:bodyPr>
          <a:lstStyle/>
          <a:p>
            <a:r>
              <a:rPr lang="en-CA" dirty="0" smtClean="0"/>
              <a:t>At the conclusion of this presentation, participants will:</a:t>
            </a:r>
            <a:br>
              <a:rPr lang="en-CA" dirty="0" smtClean="0"/>
            </a:br>
            <a:endParaRPr lang="en-CA" dirty="0" smtClean="0"/>
          </a:p>
          <a:p>
            <a:pPr lvl="1"/>
            <a:r>
              <a:rPr lang="en-CA" dirty="0" smtClean="0"/>
              <a:t>Understand key changes to the Medication Management Standards and Required Organizational Practices (ROPs) introduced in 2014;</a:t>
            </a:r>
            <a:br>
              <a:rPr lang="en-CA" dirty="0" smtClean="0"/>
            </a:br>
            <a:endParaRPr lang="en-CA" dirty="0" smtClean="0"/>
          </a:p>
          <a:p>
            <a:pPr lvl="1"/>
            <a:r>
              <a:rPr lang="en-CA" dirty="0" smtClean="0"/>
              <a:t>Understand the surveyor perspective on how the standards are assessed; </a:t>
            </a:r>
            <a:br>
              <a:rPr lang="en-CA" dirty="0" smtClean="0"/>
            </a:br>
            <a:endParaRPr lang="en-CA" dirty="0" smtClean="0"/>
          </a:p>
          <a:p>
            <a:pPr lvl="1"/>
            <a:r>
              <a:rPr lang="en-CA" dirty="0" smtClean="0"/>
              <a:t>Be aware of areas of ongoing challenge from a medication safety perspective; and</a:t>
            </a:r>
            <a:br>
              <a:rPr lang="en-CA" dirty="0" smtClean="0"/>
            </a:br>
            <a:endParaRPr lang="en-CA" dirty="0" smtClean="0"/>
          </a:p>
          <a:p>
            <a:pPr lvl="1"/>
            <a:r>
              <a:rPr lang="en-CA" dirty="0" smtClean="0"/>
              <a:t>Be aware of tips and tools to support organizations in identifying potential areas of vulnerability and implementing improvements.</a:t>
            </a:r>
          </a:p>
          <a:p>
            <a:pPr lvl="1"/>
            <a:endParaRPr lang="en-CA" dirty="0"/>
          </a:p>
        </p:txBody>
      </p:sp>
      <p:sp>
        <p:nvSpPr>
          <p:cNvPr id="3" name="Title 2"/>
          <p:cNvSpPr>
            <a:spLocks noGrp="1"/>
          </p:cNvSpPr>
          <p:nvPr>
            <p:ph type="title"/>
          </p:nvPr>
        </p:nvSpPr>
        <p:spPr/>
        <p:txBody>
          <a:bodyPr/>
          <a:lstStyle/>
          <a:p>
            <a:r>
              <a:rPr lang="en-CA" dirty="0" smtClean="0"/>
              <a:t>Learning Objectives</a:t>
            </a:r>
            <a:endParaRPr lang="en-CA" dirty="0"/>
          </a:p>
        </p:txBody>
      </p:sp>
    </p:spTree>
    <p:extLst>
      <p:ext uri="{BB962C8B-B14F-4D97-AF65-F5344CB8AC3E}">
        <p14:creationId xmlns:p14="http://schemas.microsoft.com/office/powerpoint/2010/main" val="2944970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212033"/>
            <a:ext cx="6555345" cy="1452643"/>
          </a:xfrm>
        </p:spPr>
        <p:txBody>
          <a:bodyPr>
            <a:normAutofit fontScale="90000"/>
          </a:bodyPr>
          <a:lstStyle/>
          <a:p>
            <a:r>
              <a:rPr lang="en-CA" dirty="0" smtClean="0"/>
              <a:t>CSHP Medication Safety PSN </a:t>
            </a:r>
            <a:r>
              <a:rPr lang="en-CA" sz="3600" dirty="0" smtClean="0"/>
              <a:t> High-Alert Medication </a:t>
            </a:r>
            <a:br>
              <a:rPr lang="en-CA" sz="3600" dirty="0" smtClean="0"/>
            </a:br>
            <a:r>
              <a:rPr lang="en-CA" sz="3600" dirty="0" smtClean="0"/>
              <a:t>Variance Request</a:t>
            </a:r>
            <a:endParaRPr lang="en-CA" sz="3600" dirty="0"/>
          </a:p>
        </p:txBody>
      </p:sp>
      <p:sp>
        <p:nvSpPr>
          <p:cNvPr id="2" name="Content Placeholder 1"/>
          <p:cNvSpPr>
            <a:spLocks noGrp="1"/>
          </p:cNvSpPr>
          <p:nvPr>
            <p:ph sz="quarter" idx="4294967295"/>
          </p:nvPr>
        </p:nvSpPr>
        <p:spPr>
          <a:xfrm>
            <a:off x="0" y="1664677"/>
            <a:ext cx="6555346" cy="4130816"/>
          </a:xfrm>
        </p:spPr>
        <p:txBody>
          <a:bodyPr>
            <a:normAutofit lnSpcReduction="10000"/>
          </a:bodyPr>
          <a:lstStyle/>
          <a:p>
            <a:pPr marL="109728" indent="0">
              <a:buNone/>
            </a:pPr>
            <a:r>
              <a:rPr lang="en-CA" sz="2800" dirty="0" smtClean="0"/>
              <a:t>Evaluation </a:t>
            </a:r>
            <a:r>
              <a:rPr lang="en-CA" sz="2800" dirty="0"/>
              <a:t>of multi-dose vials of enoxaparin</a:t>
            </a:r>
          </a:p>
          <a:p>
            <a:pPr marL="109728" indent="0">
              <a:buNone/>
            </a:pPr>
            <a:endParaRPr lang="en-CA" dirty="0" smtClean="0"/>
          </a:p>
          <a:p>
            <a:r>
              <a:rPr lang="en-CA" dirty="0" smtClean="0"/>
              <a:t>Shared with permission from </a:t>
            </a:r>
            <a:r>
              <a:rPr lang="en-CA" dirty="0"/>
              <a:t>Grand River Hospital and St. Mary's General </a:t>
            </a:r>
            <a:r>
              <a:rPr lang="en-CA" dirty="0" smtClean="0"/>
              <a:t>Hospital</a:t>
            </a:r>
          </a:p>
          <a:p>
            <a:pPr lvl="1"/>
            <a:r>
              <a:rPr lang="en-CA" sz="2000" dirty="0" smtClean="0"/>
              <a:t>posted on the CSHP Medication Safety PSN October 2015</a:t>
            </a:r>
          </a:p>
          <a:p>
            <a:pPr lvl="1"/>
            <a:r>
              <a:rPr lang="en-CA" sz="2000" dirty="0" smtClean="0"/>
              <a:t>With acknowledgement to Vancouver Island Health Authority for their Accreditation Leading Practice</a:t>
            </a:r>
            <a:endParaRPr lang="en-CA" sz="2000" dirty="0"/>
          </a:p>
        </p:txBody>
      </p:sp>
      <p:pic>
        <p:nvPicPr>
          <p:cNvPr id="1126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326313" y="1444625"/>
            <a:ext cx="4865687" cy="394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437" y="122442"/>
            <a:ext cx="6117464" cy="672200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0760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7140"/>
            <a:ext cx="11565228" cy="922704"/>
          </a:xfrm>
        </p:spPr>
        <p:txBody>
          <a:bodyPr>
            <a:normAutofit fontScale="90000"/>
          </a:bodyPr>
          <a:lstStyle/>
          <a:p>
            <a:r>
              <a:rPr lang="en-CA" dirty="0"/>
              <a:t>H</a:t>
            </a:r>
            <a:r>
              <a:rPr lang="en-CA" sz="4400" dirty="0" smtClean="0"/>
              <a:t>igh-Alert </a:t>
            </a:r>
            <a:r>
              <a:rPr lang="en-CA" sz="4400" dirty="0"/>
              <a:t>Medication </a:t>
            </a:r>
            <a:r>
              <a:rPr lang="en-CA" sz="4400" dirty="0" smtClean="0"/>
              <a:t>Variance Request </a:t>
            </a:r>
            <a:r>
              <a:rPr lang="en-CA" sz="2700" dirty="0" smtClean="0"/>
              <a:t>(cont’d)</a:t>
            </a:r>
            <a:endParaRPr lang="en-CA" sz="2700" dirty="0"/>
          </a:p>
        </p:txBody>
      </p:sp>
      <p:pic>
        <p:nvPicPr>
          <p:cNvPr id="1229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 y="1014242"/>
            <a:ext cx="5937160" cy="597898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5937161" y="1014243"/>
            <a:ext cx="6310421" cy="584375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8800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877" y="1153082"/>
            <a:ext cx="10972800" cy="4525963"/>
          </a:xfrm>
        </p:spPr>
        <p:txBody>
          <a:bodyPr/>
          <a:lstStyle/>
          <a:p>
            <a:r>
              <a:rPr lang="en-CA" dirty="0" smtClean="0"/>
              <a:t>ISMP Canada Safety Bulletins</a:t>
            </a:r>
          </a:p>
          <a:p>
            <a:pPr lvl="1"/>
            <a:r>
              <a:rPr lang="en-CA" dirty="0" smtClean="0"/>
              <a:t>Canadian Medication Incident Reporting and Prevention System (CMIRPS)</a:t>
            </a:r>
          </a:p>
          <a:p>
            <a:pPr lvl="1"/>
            <a:r>
              <a:rPr lang="en-CA" dirty="0" smtClean="0"/>
              <a:t>Ontario Critical Incident Learning</a:t>
            </a:r>
          </a:p>
          <a:p>
            <a:pPr lvl="1"/>
            <a:r>
              <a:rPr lang="en-CA" dirty="0" smtClean="0"/>
              <a:t>SafeMedicationUse.ca</a:t>
            </a:r>
            <a:endParaRPr lang="en-CA" dirty="0"/>
          </a:p>
        </p:txBody>
      </p:sp>
      <p:sp>
        <p:nvSpPr>
          <p:cNvPr id="3" name="Title 2"/>
          <p:cNvSpPr>
            <a:spLocks noGrp="1"/>
          </p:cNvSpPr>
          <p:nvPr>
            <p:ph type="title"/>
          </p:nvPr>
        </p:nvSpPr>
        <p:spPr>
          <a:xfrm>
            <a:off x="550985" y="145684"/>
            <a:ext cx="10972800" cy="1143000"/>
          </a:xfrm>
        </p:spPr>
        <p:txBody>
          <a:bodyPr/>
          <a:lstStyle/>
          <a:p>
            <a:r>
              <a:rPr lang="en-CA" dirty="0" smtClean="0"/>
              <a:t>ISMP Canada Resources</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949" y="2215663"/>
            <a:ext cx="2886833" cy="36000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484" y="2965204"/>
            <a:ext cx="2815436" cy="36000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900" y="3258000"/>
            <a:ext cx="2810785" cy="36000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1715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ISMP Canada Hospital Medication Safety Self Assessments for hospitals</a:t>
            </a:r>
          </a:p>
          <a:p>
            <a:pPr lvl="1"/>
            <a:r>
              <a:rPr lang="en-CA" dirty="0" smtClean="0"/>
              <a:t>Canadian Version III (2016)</a:t>
            </a:r>
          </a:p>
          <a:p>
            <a:pPr lvl="1"/>
            <a:r>
              <a:rPr lang="en-CA" dirty="0" smtClean="0"/>
              <a:t>Specialty assessments</a:t>
            </a:r>
          </a:p>
          <a:p>
            <a:pPr lvl="2"/>
            <a:r>
              <a:rPr lang="en-CA" dirty="0" smtClean="0"/>
              <a:t>Oncology practice</a:t>
            </a:r>
          </a:p>
          <a:p>
            <a:pPr lvl="2"/>
            <a:r>
              <a:rPr lang="en-CA" dirty="0" smtClean="0"/>
              <a:t>Operating Room</a:t>
            </a:r>
          </a:p>
          <a:p>
            <a:pPr lvl="2"/>
            <a:r>
              <a:rPr lang="en-CA" dirty="0" smtClean="0"/>
              <a:t>Anticoagulant Safety</a:t>
            </a:r>
          </a:p>
          <a:p>
            <a:pPr lvl="2"/>
            <a:r>
              <a:rPr lang="en-CA" dirty="0" err="1" smtClean="0"/>
              <a:t>HYDROmorphone</a:t>
            </a:r>
            <a:endParaRPr lang="en-CA" dirty="0" smtClean="0"/>
          </a:p>
          <a:p>
            <a:pPr lvl="2"/>
            <a:r>
              <a:rPr lang="en-CA" dirty="0" smtClean="0"/>
              <a:t>Epidural Label Checklist</a:t>
            </a:r>
          </a:p>
          <a:p>
            <a:pPr lvl="2"/>
            <a:endParaRPr lang="en-CA" dirty="0" smtClean="0"/>
          </a:p>
          <a:p>
            <a:pPr lvl="1"/>
            <a:endParaRPr lang="en-CA" dirty="0"/>
          </a:p>
        </p:txBody>
      </p:sp>
      <p:sp>
        <p:nvSpPr>
          <p:cNvPr id="3" name="Title 2"/>
          <p:cNvSpPr>
            <a:spLocks noGrp="1"/>
          </p:cNvSpPr>
          <p:nvPr>
            <p:ph type="title"/>
          </p:nvPr>
        </p:nvSpPr>
        <p:spPr/>
        <p:txBody>
          <a:bodyPr/>
          <a:lstStyle/>
          <a:p>
            <a:r>
              <a:rPr lang="en-CA" dirty="0" smtClean="0"/>
              <a:t>ISMP Canada Resources </a:t>
            </a:r>
            <a:r>
              <a:rPr lang="en-CA" sz="3600" dirty="0" smtClean="0"/>
              <a:t>(cont’d)</a:t>
            </a:r>
            <a:endParaRPr lang="en-CA" sz="3600" dirty="0"/>
          </a:p>
        </p:txBody>
      </p:sp>
      <p:pic>
        <p:nvPicPr>
          <p:cNvPr id="921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5492993" y="2023086"/>
            <a:ext cx="1247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096" y="2460015"/>
            <a:ext cx="12477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396" y="3055694"/>
            <a:ext cx="12192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871" y="3605946"/>
            <a:ext cx="12477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3764" y="4144473"/>
            <a:ext cx="12382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8966" y="4779719"/>
            <a:ext cx="12382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507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0972800" cy="4802240"/>
          </a:xfrm>
        </p:spPr>
        <p:txBody>
          <a:bodyPr>
            <a:normAutofit/>
          </a:bodyPr>
          <a:lstStyle/>
          <a:p>
            <a:r>
              <a:rPr lang="en-CA" sz="2600" dirty="0" smtClean="0"/>
              <a:t>Updated from 2006 version with support from Health Canada, Ontario Ministry of Health and Long-Term Care and Health Quality Ontario</a:t>
            </a:r>
          </a:p>
          <a:p>
            <a:r>
              <a:rPr lang="en-CA" sz="2600" dirty="0" smtClean="0"/>
              <a:t>Includes new content from:</a:t>
            </a:r>
          </a:p>
          <a:p>
            <a:pPr lvl="1"/>
            <a:r>
              <a:rPr lang="en-CA" sz="2200" dirty="0" smtClean="0"/>
              <a:t>CMIRPS</a:t>
            </a:r>
          </a:p>
          <a:p>
            <a:pPr lvl="1"/>
            <a:r>
              <a:rPr lang="en-CA" sz="2200" dirty="0" smtClean="0"/>
              <a:t>Ontario Critical Incident Learning Program</a:t>
            </a:r>
          </a:p>
          <a:p>
            <a:pPr lvl="1"/>
            <a:r>
              <a:rPr lang="en-CA" sz="2200" dirty="0" smtClean="0"/>
              <a:t>ISMP (US) 2011 Hospital assessment</a:t>
            </a:r>
          </a:p>
          <a:p>
            <a:r>
              <a:rPr lang="en-CA" sz="2600" dirty="0" smtClean="0"/>
              <a:t>Accreditation Canada standards reference the MSSA as a tool for overall evaluation of the medication system</a:t>
            </a:r>
          </a:p>
          <a:p>
            <a:pPr lvl="1"/>
            <a:r>
              <a:rPr lang="en-CA" sz="2200" dirty="0" smtClean="0"/>
              <a:t>With thanks to Accreditation Canada, this version includes alignment with Medication Management Standards and ROPs  </a:t>
            </a:r>
            <a:endParaRPr lang="en-CA" sz="2200" dirty="0"/>
          </a:p>
        </p:txBody>
      </p:sp>
      <p:sp>
        <p:nvSpPr>
          <p:cNvPr id="3" name="Title 2"/>
          <p:cNvSpPr>
            <a:spLocks noGrp="1"/>
          </p:cNvSpPr>
          <p:nvPr>
            <p:ph type="title"/>
          </p:nvPr>
        </p:nvSpPr>
        <p:spPr/>
        <p:txBody>
          <a:bodyPr>
            <a:normAutofit fontScale="90000"/>
          </a:bodyPr>
          <a:lstStyle/>
          <a:p>
            <a:r>
              <a:rPr lang="en-CA" dirty="0" smtClean="0"/>
              <a:t>Revised Hospital MSSA – Canadian Version III (2016)</a:t>
            </a:r>
            <a:endParaRPr lang="en-C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149" y="5575056"/>
            <a:ext cx="7334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9361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0972800" cy="4673286"/>
          </a:xfrm>
        </p:spPr>
        <p:txBody>
          <a:bodyPr>
            <a:normAutofit lnSpcReduction="10000"/>
          </a:bodyPr>
          <a:lstStyle/>
          <a:p>
            <a:pPr marL="594360" indent="-457200"/>
            <a:r>
              <a:rPr lang="en-CA" dirty="0"/>
              <a:t>Safer Healthcare Now! program funded by the Canadian Patient Safety </a:t>
            </a:r>
            <a:r>
              <a:rPr lang="en-CA" dirty="0" smtClean="0"/>
              <a:t>Institute (CPSI) and led by ISMP Canada</a:t>
            </a:r>
          </a:p>
          <a:p>
            <a:pPr lvl="1"/>
            <a:r>
              <a:rPr lang="en-CA" dirty="0" smtClean="0"/>
              <a:t>See</a:t>
            </a:r>
            <a:r>
              <a:rPr lang="en-CA" dirty="0"/>
              <a:t>: </a:t>
            </a:r>
            <a:r>
              <a:rPr lang="en-CA" dirty="0">
                <a:hlinkClick r:id="rId2"/>
              </a:rPr>
              <a:t>http://www.ismp-canada.org/medrec/</a:t>
            </a:r>
            <a:r>
              <a:rPr lang="en-CA" dirty="0"/>
              <a:t> and </a:t>
            </a:r>
            <a:r>
              <a:rPr lang="en-CA" dirty="0">
                <a:hlinkClick r:id="rId3"/>
              </a:rPr>
              <a:t>http://www.patientsafetyinstitute.ca/en/Topic/Pages/medication-reconciliation-(med-rec).aspx</a:t>
            </a:r>
            <a:r>
              <a:rPr lang="en-CA" dirty="0"/>
              <a:t> </a:t>
            </a:r>
            <a:endParaRPr lang="en-CA" dirty="0" smtClean="0"/>
          </a:p>
          <a:p>
            <a:r>
              <a:rPr lang="en-CA" dirty="0" smtClean="0"/>
              <a:t>Getting Started Kits</a:t>
            </a:r>
          </a:p>
          <a:p>
            <a:pPr lvl="1"/>
            <a:r>
              <a:rPr lang="en-CA" dirty="0" smtClean="0"/>
              <a:t>Acute Care and Long Term Care – revised versions available later in 2016</a:t>
            </a:r>
          </a:p>
          <a:p>
            <a:pPr lvl="1"/>
            <a:r>
              <a:rPr lang="en-CA" dirty="0" smtClean="0"/>
              <a:t>Home Care – revised 2015</a:t>
            </a:r>
          </a:p>
          <a:p>
            <a:r>
              <a:rPr lang="en-CA" dirty="0" smtClean="0"/>
              <a:t>Community </a:t>
            </a:r>
            <a:r>
              <a:rPr lang="en-CA" dirty="0"/>
              <a:t>of </a:t>
            </a:r>
            <a:r>
              <a:rPr lang="en-CA" dirty="0" smtClean="0"/>
              <a:t>Practice</a:t>
            </a:r>
          </a:p>
          <a:p>
            <a:pPr lvl="1"/>
            <a:r>
              <a:rPr lang="en-CA" dirty="0" smtClean="0"/>
              <a:t>Post questions, share resources at </a:t>
            </a:r>
            <a:r>
              <a:rPr lang="en-CA" dirty="0">
                <a:hlinkClick r:id="rId4"/>
              </a:rPr>
              <a:t>http://tools.patientsafetyinstitute.ca/Pages/welcome.aspx</a:t>
            </a:r>
            <a:r>
              <a:rPr lang="en-CA" dirty="0"/>
              <a:t> </a:t>
            </a:r>
          </a:p>
          <a:p>
            <a:endParaRPr lang="en-CA" dirty="0"/>
          </a:p>
        </p:txBody>
      </p:sp>
      <p:sp>
        <p:nvSpPr>
          <p:cNvPr id="3" name="Title 2"/>
          <p:cNvSpPr>
            <a:spLocks noGrp="1"/>
          </p:cNvSpPr>
          <p:nvPr>
            <p:ph type="title"/>
          </p:nvPr>
        </p:nvSpPr>
        <p:spPr/>
        <p:txBody>
          <a:bodyPr>
            <a:normAutofit fontScale="90000"/>
          </a:bodyPr>
          <a:lstStyle/>
          <a:p>
            <a:r>
              <a:rPr lang="en-CA" dirty="0" smtClean="0"/>
              <a:t>Medication Reconciliation Tools and Resources</a:t>
            </a:r>
            <a:endParaRPr lang="en-CA" dirty="0"/>
          </a:p>
        </p:txBody>
      </p:sp>
    </p:spTree>
    <p:extLst>
      <p:ext uri="{BB962C8B-B14F-4D97-AF65-F5344CB8AC3E}">
        <p14:creationId xmlns:p14="http://schemas.microsoft.com/office/powerpoint/2010/main" val="3295255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Accreditation is a strong driver of practice change and enhancements to patient safety</a:t>
            </a:r>
            <a:br>
              <a:rPr lang="en-CA" dirty="0" smtClean="0"/>
            </a:br>
            <a:endParaRPr lang="en-CA" dirty="0" smtClean="0"/>
          </a:p>
          <a:p>
            <a:r>
              <a:rPr lang="en-CA" dirty="0" smtClean="0"/>
              <a:t>Difficult to make standards “perfect”; need to consider different practice environments </a:t>
            </a:r>
          </a:p>
          <a:p>
            <a:pPr lvl="1"/>
            <a:r>
              <a:rPr lang="en-CA" dirty="0" smtClean="0"/>
              <a:t>Rationale for exceptions</a:t>
            </a:r>
            <a:br>
              <a:rPr lang="en-CA" dirty="0" smtClean="0"/>
            </a:br>
            <a:endParaRPr lang="en-CA" dirty="0" smtClean="0"/>
          </a:p>
          <a:p>
            <a:r>
              <a:rPr lang="en-CA" dirty="0" smtClean="0"/>
              <a:t>A variety of tools and resources are available to support organizations preparing for accreditation</a:t>
            </a:r>
          </a:p>
          <a:p>
            <a:endParaRPr lang="en-CA" dirty="0"/>
          </a:p>
        </p:txBody>
      </p:sp>
      <p:sp>
        <p:nvSpPr>
          <p:cNvPr id="3" name="Title 2"/>
          <p:cNvSpPr>
            <a:spLocks noGrp="1"/>
          </p:cNvSpPr>
          <p:nvPr>
            <p:ph type="title"/>
          </p:nvPr>
        </p:nvSpPr>
        <p:spPr/>
        <p:txBody>
          <a:bodyPr/>
          <a:lstStyle/>
          <a:p>
            <a:r>
              <a:rPr lang="en-CA" dirty="0" smtClean="0"/>
              <a:t>Conclusion</a:t>
            </a:r>
            <a:endParaRPr lang="en-CA" dirty="0"/>
          </a:p>
        </p:txBody>
      </p:sp>
    </p:spTree>
    <p:extLst>
      <p:ext uri="{BB962C8B-B14F-4D97-AF65-F5344CB8AC3E}">
        <p14:creationId xmlns:p14="http://schemas.microsoft.com/office/powerpoint/2010/main" val="2956836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3050"/>
            <a:ext cx="10972800" cy="1143000"/>
          </a:xfrm>
        </p:spPr>
        <p:txBody>
          <a:bodyPr/>
          <a:lstStyle/>
          <a:p>
            <a:r>
              <a:rPr lang="en-CA" dirty="0" smtClean="0"/>
              <a:t>Contact information</a:t>
            </a:r>
            <a:endParaRPr lang="en-CA" dirty="0"/>
          </a:p>
        </p:txBody>
      </p:sp>
      <p:sp>
        <p:nvSpPr>
          <p:cNvPr id="7" name="Content Placeholder 6"/>
          <p:cNvSpPr>
            <a:spLocks noGrp="1"/>
          </p:cNvSpPr>
          <p:nvPr>
            <p:ph sz="quarter" idx="4294967295"/>
          </p:nvPr>
        </p:nvSpPr>
        <p:spPr>
          <a:xfrm>
            <a:off x="565760" y="1690810"/>
            <a:ext cx="5858486" cy="3941763"/>
          </a:xfrm>
        </p:spPr>
        <p:txBody>
          <a:bodyPr/>
          <a:lstStyle/>
          <a:p>
            <a:pPr marL="109728" indent="0">
              <a:buNone/>
            </a:pPr>
            <a:r>
              <a:rPr lang="en-CA" dirty="0" smtClean="0"/>
              <a:t>Janice Munroe</a:t>
            </a:r>
          </a:p>
          <a:p>
            <a:pPr marL="109728" indent="0">
              <a:buNone/>
            </a:pPr>
            <a:r>
              <a:rPr lang="en-CA" dirty="0" smtClean="0">
                <a:hlinkClick r:id="rId2"/>
              </a:rPr>
              <a:t>Janice.Munroe@fraserhealth.ca</a:t>
            </a:r>
            <a:r>
              <a:rPr lang="en-CA" dirty="0" smtClean="0"/>
              <a:t> </a:t>
            </a:r>
            <a:endParaRPr lang="en-CA" dirty="0"/>
          </a:p>
          <a:p>
            <a:endParaRPr lang="en-CA" dirty="0" smtClean="0"/>
          </a:p>
          <a:p>
            <a:pPr marL="109728" indent="0">
              <a:buNone/>
            </a:pPr>
            <a:r>
              <a:rPr lang="en-CA" dirty="0" smtClean="0"/>
              <a:t>Julie Greenall</a:t>
            </a:r>
          </a:p>
          <a:p>
            <a:pPr marL="109728" indent="0">
              <a:buNone/>
            </a:pPr>
            <a:r>
              <a:rPr lang="en-CA" dirty="0" smtClean="0">
                <a:hlinkClick r:id="rId3"/>
              </a:rPr>
              <a:t>jgreenall@ismp-canada.org</a:t>
            </a:r>
            <a:r>
              <a:rPr lang="en-CA" dirty="0" smtClean="0"/>
              <a:t> </a:t>
            </a:r>
            <a:endParaRPr lang="en-CA" dirty="0"/>
          </a:p>
        </p:txBody>
      </p:sp>
      <p:pic>
        <p:nvPicPr>
          <p:cNvPr id="14338" name="Picture 2" descr="C:\Users\julieg\Desktop\thank-you-very-much-thank-you.png"/>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7139354" y="1723294"/>
            <a:ext cx="3795713" cy="34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0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877" y="1856467"/>
            <a:ext cx="10972800" cy="4525963"/>
          </a:xfrm>
        </p:spPr>
        <p:txBody>
          <a:bodyPr/>
          <a:lstStyle/>
          <a:p>
            <a:r>
              <a:rPr lang="en-CA" dirty="0" smtClean="0"/>
              <a:t>When is an “interdisciplinary committee approved exception” appropriate?</a:t>
            </a:r>
            <a:br>
              <a:rPr lang="en-CA" dirty="0" smtClean="0"/>
            </a:br>
            <a:endParaRPr lang="en-CA" dirty="0" smtClean="0"/>
          </a:p>
          <a:p>
            <a:r>
              <a:rPr lang="en-CA" dirty="0" smtClean="0"/>
              <a:t>How will changes to the Medication Reconciliation ROP for the Emergency program and </a:t>
            </a:r>
            <a:r>
              <a:rPr lang="en-CA" dirty="0" err="1" smtClean="0"/>
              <a:t>peri</a:t>
            </a:r>
            <a:r>
              <a:rPr lang="en-CA" dirty="0" smtClean="0"/>
              <a:t>-operative environment affect my practice?</a:t>
            </a:r>
            <a:endParaRPr lang="en-CA" dirty="0"/>
          </a:p>
        </p:txBody>
      </p:sp>
      <p:sp>
        <p:nvSpPr>
          <p:cNvPr id="3" name="Title 2"/>
          <p:cNvSpPr>
            <a:spLocks noGrp="1"/>
          </p:cNvSpPr>
          <p:nvPr>
            <p:ph type="title"/>
          </p:nvPr>
        </p:nvSpPr>
        <p:spPr/>
        <p:txBody>
          <a:bodyPr/>
          <a:lstStyle/>
          <a:p>
            <a:r>
              <a:rPr lang="en-CA" dirty="0" smtClean="0"/>
              <a:t>Self Assessment Questions</a:t>
            </a:r>
            <a:endParaRPr lang="en-CA" dirty="0"/>
          </a:p>
        </p:txBody>
      </p:sp>
    </p:spTree>
    <p:extLst>
      <p:ext uri="{BB962C8B-B14F-4D97-AF65-F5344CB8AC3E}">
        <p14:creationId xmlns:p14="http://schemas.microsoft.com/office/powerpoint/2010/main" val="428697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Background</a:t>
            </a:r>
            <a:br>
              <a:rPr lang="en-CA" dirty="0" smtClean="0"/>
            </a:br>
            <a:endParaRPr lang="en-CA" dirty="0" smtClean="0"/>
          </a:p>
          <a:p>
            <a:r>
              <a:rPr lang="en-CA" dirty="0"/>
              <a:t>Management of </a:t>
            </a:r>
            <a:r>
              <a:rPr lang="en-CA" dirty="0" smtClean="0"/>
              <a:t>exceptions</a:t>
            </a:r>
            <a:br>
              <a:rPr lang="en-CA" dirty="0" smtClean="0"/>
            </a:br>
            <a:endParaRPr lang="en-CA" dirty="0"/>
          </a:p>
          <a:p>
            <a:r>
              <a:rPr lang="en-CA" dirty="0" smtClean="0"/>
              <a:t>New </a:t>
            </a:r>
            <a:r>
              <a:rPr lang="en-CA" dirty="0"/>
              <a:t>expectations for medication </a:t>
            </a:r>
            <a:r>
              <a:rPr lang="en-CA" dirty="0" smtClean="0"/>
              <a:t>reconciliation</a:t>
            </a:r>
            <a:br>
              <a:rPr lang="en-CA" dirty="0" smtClean="0"/>
            </a:br>
            <a:endParaRPr lang="en-CA" dirty="0"/>
          </a:p>
          <a:p>
            <a:r>
              <a:rPr lang="en-CA" dirty="0" smtClean="0"/>
              <a:t>Case studies and discussion</a:t>
            </a:r>
            <a:br>
              <a:rPr lang="en-CA" dirty="0" smtClean="0"/>
            </a:br>
            <a:endParaRPr lang="en-CA" dirty="0" smtClean="0"/>
          </a:p>
          <a:p>
            <a:r>
              <a:rPr lang="en-CA" dirty="0" smtClean="0"/>
              <a:t>Tools and resources</a:t>
            </a:r>
          </a:p>
          <a:p>
            <a:endParaRPr lang="en-CA" dirty="0" smtClean="0"/>
          </a:p>
          <a:p>
            <a:endParaRPr lang="en-CA" dirty="0"/>
          </a:p>
        </p:txBody>
      </p:sp>
      <p:sp>
        <p:nvSpPr>
          <p:cNvPr id="3" name="Title 2"/>
          <p:cNvSpPr>
            <a:spLocks noGrp="1"/>
          </p:cNvSpPr>
          <p:nvPr>
            <p:ph type="title"/>
          </p:nvPr>
        </p:nvSpPr>
        <p:spPr/>
        <p:txBody>
          <a:bodyPr/>
          <a:lstStyle/>
          <a:p>
            <a:r>
              <a:rPr lang="en-CA" dirty="0" smtClean="0"/>
              <a:t>Presentation Outline</a:t>
            </a:r>
            <a:endParaRPr lang="en-CA" dirty="0"/>
          </a:p>
        </p:txBody>
      </p:sp>
    </p:spTree>
    <p:extLst>
      <p:ext uri="{BB962C8B-B14F-4D97-AF65-F5344CB8AC3E}">
        <p14:creationId xmlns:p14="http://schemas.microsoft.com/office/powerpoint/2010/main" val="2246032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229" y="1451166"/>
            <a:ext cx="10972800" cy="4525963"/>
          </a:xfrm>
        </p:spPr>
        <p:txBody>
          <a:bodyPr>
            <a:normAutofit/>
          </a:bodyPr>
          <a:lstStyle/>
          <a:p>
            <a:r>
              <a:rPr lang="en-CA" dirty="0" smtClean="0"/>
              <a:t>Accreditation Canada </a:t>
            </a:r>
          </a:p>
          <a:p>
            <a:pPr lvl="1"/>
            <a:r>
              <a:rPr lang="en-CA" dirty="0" err="1" smtClean="0"/>
              <a:t>Qmentum</a:t>
            </a:r>
            <a:endParaRPr lang="en-CA" dirty="0" smtClean="0"/>
          </a:p>
          <a:p>
            <a:pPr lvl="1"/>
            <a:r>
              <a:rPr lang="en-CA" dirty="0" smtClean="0"/>
              <a:t>Managing Medications Standards</a:t>
            </a:r>
          </a:p>
          <a:p>
            <a:endParaRPr lang="en-CA" dirty="0"/>
          </a:p>
          <a:p>
            <a:r>
              <a:rPr lang="en-CA" dirty="0" smtClean="0"/>
              <a:t>Revised for surveys in January 2014</a:t>
            </a:r>
          </a:p>
          <a:p>
            <a:pPr lvl="1"/>
            <a:r>
              <a:rPr lang="en-CA" dirty="0" smtClean="0"/>
              <a:t>Medication Management Standards</a:t>
            </a:r>
          </a:p>
          <a:p>
            <a:pPr lvl="1"/>
            <a:r>
              <a:rPr lang="en-CA" dirty="0" smtClean="0"/>
              <a:t>New format and flow</a:t>
            </a:r>
          </a:p>
          <a:p>
            <a:pPr lvl="1"/>
            <a:r>
              <a:rPr lang="en-CA" dirty="0" smtClean="0"/>
              <a:t>Focus on responsibility of the organization for medication management (not just pharmacy)</a:t>
            </a:r>
          </a:p>
          <a:p>
            <a:pPr lvl="1"/>
            <a:r>
              <a:rPr lang="en-CA" dirty="0" smtClean="0"/>
              <a:t>New, clearer ROPs</a:t>
            </a:r>
          </a:p>
          <a:p>
            <a:pPr lvl="2"/>
            <a:r>
              <a:rPr lang="en-CA" dirty="0" smtClean="0"/>
              <a:t>Exceptions introduced</a:t>
            </a:r>
          </a:p>
          <a:p>
            <a:pPr lvl="1"/>
            <a:endParaRPr lang="en-CA" dirty="0" smtClean="0"/>
          </a:p>
          <a:p>
            <a:pPr lvl="1"/>
            <a:endParaRPr lang="en-CA" dirty="0" smtClean="0"/>
          </a:p>
          <a:p>
            <a:pPr lvl="1"/>
            <a:endParaRPr lang="en-CA" dirty="0"/>
          </a:p>
        </p:txBody>
      </p:sp>
      <p:sp>
        <p:nvSpPr>
          <p:cNvPr id="2" name="Title 1"/>
          <p:cNvSpPr>
            <a:spLocks noGrp="1"/>
          </p:cNvSpPr>
          <p:nvPr>
            <p:ph type="title"/>
          </p:nvPr>
        </p:nvSpPr>
        <p:spPr/>
        <p:txBody>
          <a:bodyPr/>
          <a:lstStyle/>
          <a:p>
            <a:r>
              <a:rPr lang="en-CA" dirty="0" smtClean="0"/>
              <a:t>Background</a:t>
            </a:r>
            <a:endParaRPr lang="en-CA" dirty="0"/>
          </a:p>
        </p:txBody>
      </p:sp>
      <p:pic>
        <p:nvPicPr>
          <p:cNvPr id="6" name="Picture 2" descr="Accreditation Canad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29" y="107950"/>
            <a:ext cx="45720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481329"/>
            <a:ext cx="11075719" cy="5073850"/>
          </a:xfrm>
        </p:spPr>
        <p:txBody>
          <a:bodyPr>
            <a:normAutofit/>
          </a:bodyPr>
          <a:lstStyle/>
          <a:p>
            <a:r>
              <a:rPr lang="en-CA" dirty="0" smtClean="0"/>
              <a:t>Surveyors undergo an evaluation/screening before acceptance</a:t>
            </a:r>
          </a:p>
          <a:p>
            <a:pPr lvl="1"/>
            <a:r>
              <a:rPr lang="en-CA" dirty="0" smtClean="0"/>
              <a:t>Qualifications</a:t>
            </a:r>
          </a:p>
          <a:p>
            <a:pPr lvl="1"/>
            <a:r>
              <a:rPr lang="en-CA" dirty="0" smtClean="0"/>
              <a:t>Experience</a:t>
            </a:r>
          </a:p>
          <a:p>
            <a:pPr lvl="1"/>
            <a:r>
              <a:rPr lang="en-CA" dirty="0" smtClean="0"/>
              <a:t>Real-time interview</a:t>
            </a:r>
          </a:p>
          <a:p>
            <a:r>
              <a:rPr lang="en-CA" dirty="0" smtClean="0"/>
              <a:t>Accepted surveyors receive detailed training </a:t>
            </a:r>
          </a:p>
          <a:p>
            <a:pPr lvl="1"/>
            <a:r>
              <a:rPr lang="en-CA" dirty="0" smtClean="0"/>
              <a:t>Introduction to the accreditation process</a:t>
            </a:r>
          </a:p>
          <a:p>
            <a:pPr lvl="1"/>
            <a:r>
              <a:rPr lang="en-CA" dirty="0" smtClean="0"/>
              <a:t>Different standards			</a:t>
            </a:r>
          </a:p>
          <a:p>
            <a:pPr lvl="1"/>
            <a:r>
              <a:rPr lang="en-CA" dirty="0" smtClean="0"/>
              <a:t>Ratings</a:t>
            </a:r>
          </a:p>
          <a:p>
            <a:pPr lvl="1"/>
            <a:r>
              <a:rPr lang="en-CA" dirty="0" smtClean="0"/>
              <a:t>Software</a:t>
            </a:r>
          </a:p>
          <a:p>
            <a:pPr lvl="1"/>
            <a:endParaRPr lang="en-CA" dirty="0"/>
          </a:p>
        </p:txBody>
      </p:sp>
      <p:sp>
        <p:nvSpPr>
          <p:cNvPr id="2" name="Title 1"/>
          <p:cNvSpPr>
            <a:spLocks noGrp="1"/>
          </p:cNvSpPr>
          <p:nvPr>
            <p:ph type="title"/>
          </p:nvPr>
        </p:nvSpPr>
        <p:spPr/>
        <p:txBody>
          <a:bodyPr>
            <a:normAutofit fontScale="90000"/>
          </a:bodyPr>
          <a:lstStyle/>
          <a:p>
            <a:r>
              <a:rPr lang="en-CA" dirty="0" smtClean="0"/>
              <a:t>Surveyor Selection and Training</a:t>
            </a:r>
            <a:br>
              <a:rPr lang="en-CA" dirty="0" smtClean="0"/>
            </a:br>
            <a:endParaRPr lang="en-CA" dirty="0"/>
          </a:p>
        </p:txBody>
      </p:sp>
      <p:pic>
        <p:nvPicPr>
          <p:cNvPr id="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66514" y="2651487"/>
            <a:ext cx="1508166" cy="151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467" y="4073237"/>
            <a:ext cx="1551886" cy="143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9648" y="5055310"/>
            <a:ext cx="1595670" cy="14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3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7698</TotalTime>
  <Words>1710</Words>
  <Application>Microsoft Office PowerPoint</Application>
  <PresentationFormat>Custom</PresentationFormat>
  <Paragraphs>359</Paragraphs>
  <Slides>57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Concourse</vt:lpstr>
      <vt:lpstr>Acrobat Document</vt:lpstr>
      <vt:lpstr>Accreditation Meditation:  Lessons from the Field and Tips for Success</vt:lpstr>
      <vt:lpstr>Presenter Disclosure</vt:lpstr>
      <vt:lpstr>Commercial Support Disclosure</vt:lpstr>
      <vt:lpstr>Disclosure</vt:lpstr>
      <vt:lpstr>Learning Objectives</vt:lpstr>
      <vt:lpstr>Self Assessment Questions</vt:lpstr>
      <vt:lpstr>Presentation Outline</vt:lpstr>
      <vt:lpstr>Background</vt:lpstr>
      <vt:lpstr>Surveyor Selection and Training </vt:lpstr>
      <vt:lpstr>Surveyor Training and Commitment</vt:lpstr>
      <vt:lpstr>Competency</vt:lpstr>
      <vt:lpstr>Survey Planning</vt:lpstr>
      <vt:lpstr>Surveyor Challenges</vt:lpstr>
      <vt:lpstr>Impact of Change in Accreditation Approach</vt:lpstr>
      <vt:lpstr>High-Alert Medications</vt:lpstr>
      <vt:lpstr>PowerPoint Presentation</vt:lpstr>
      <vt:lpstr>Concentrated Electrolyte - ROP</vt:lpstr>
      <vt:lpstr>Exceptions – Medication Management</vt:lpstr>
      <vt:lpstr>Exceptions – Organization Considerations</vt:lpstr>
      <vt:lpstr>Exceptions – Organizational Decisions</vt:lpstr>
      <vt:lpstr>Exceptions – Surveyor Considerations</vt:lpstr>
      <vt:lpstr>Accreditation Challenges</vt:lpstr>
      <vt:lpstr>Accreditation Ratings</vt:lpstr>
      <vt:lpstr>Accreditation Ratings</vt:lpstr>
      <vt:lpstr>Accreditation Ratings</vt:lpstr>
      <vt:lpstr>Examples of Challenges</vt:lpstr>
      <vt:lpstr>Examples of Challenges (cont’d)</vt:lpstr>
      <vt:lpstr>Medication Reconciliation</vt:lpstr>
      <vt:lpstr>Medication Reconciliation – ROP Changes</vt:lpstr>
      <vt:lpstr>PowerPoint Presentation</vt:lpstr>
      <vt:lpstr>PowerPoint Presentation</vt:lpstr>
      <vt:lpstr>PowerPoint Presentation</vt:lpstr>
      <vt:lpstr>Medication Reconciliation</vt:lpstr>
      <vt:lpstr>Former ROP: Emergency and Perioperative Services</vt:lpstr>
      <vt:lpstr>New ROP: Emergency Services</vt:lpstr>
      <vt:lpstr>Emergency – Tests for Compliance</vt:lpstr>
      <vt:lpstr>Changes to Emergency Standards</vt:lpstr>
      <vt:lpstr>New ROP: Perioperative Services</vt:lpstr>
      <vt:lpstr>Group Work</vt:lpstr>
      <vt:lpstr>Concentrated Electrolytes ROP </vt:lpstr>
      <vt:lpstr>Concentrated Electrolytes ROP (cont’d)</vt:lpstr>
      <vt:lpstr>Case Study # 1</vt:lpstr>
      <vt:lpstr>Case Study # 2</vt:lpstr>
      <vt:lpstr>Heparin ROP</vt:lpstr>
      <vt:lpstr>Case Study # 3</vt:lpstr>
      <vt:lpstr>PowerPoint Presentation</vt:lpstr>
      <vt:lpstr>Case Study # 4</vt:lpstr>
      <vt:lpstr>Discussion</vt:lpstr>
      <vt:lpstr>Tools and Resources</vt:lpstr>
      <vt:lpstr>CSHP Medication Safety PSN  High-Alert Medication  Variance Request</vt:lpstr>
      <vt:lpstr>High-Alert Medication Variance Request (cont’d)</vt:lpstr>
      <vt:lpstr>ISMP Canada Resources</vt:lpstr>
      <vt:lpstr>ISMP Canada Resources (cont’d)</vt:lpstr>
      <vt:lpstr>Revised Hospital MSSA – Canadian Version III (2016)</vt:lpstr>
      <vt:lpstr>Medication Reconciliation Tools and Resources</vt:lpstr>
      <vt:lpstr>Conclusion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Munroe</dc:creator>
  <cp:lastModifiedBy>Julie Greenall</cp:lastModifiedBy>
  <cp:revision>92</cp:revision>
  <cp:lastPrinted>2016-01-11T21:39:09Z</cp:lastPrinted>
  <dcterms:created xsi:type="dcterms:W3CDTF">2015-12-20T09:15:59Z</dcterms:created>
  <dcterms:modified xsi:type="dcterms:W3CDTF">2016-02-12T18:01:14Z</dcterms:modified>
</cp:coreProperties>
</file>