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4"/>
    <p:sldMasterId id="2147483732" r:id="rId5"/>
    <p:sldMasterId id="2147483744" r:id="rId6"/>
  </p:sldMasterIdLst>
  <p:notesMasterIdLst>
    <p:notesMasterId r:id="rId38"/>
  </p:notesMasterIdLst>
  <p:sldIdLst>
    <p:sldId id="1386" r:id="rId7"/>
    <p:sldId id="1509" r:id="rId8"/>
    <p:sldId id="281" r:id="rId9"/>
    <p:sldId id="282" r:id="rId10"/>
    <p:sldId id="285" r:id="rId11"/>
    <p:sldId id="1597" r:id="rId12"/>
    <p:sldId id="1559" r:id="rId13"/>
    <p:sldId id="1603" r:id="rId14"/>
    <p:sldId id="1557" r:id="rId15"/>
    <p:sldId id="1367" r:id="rId16"/>
    <p:sldId id="259" r:id="rId17"/>
    <p:sldId id="1339" r:id="rId18"/>
    <p:sldId id="1415" r:id="rId19"/>
    <p:sldId id="1560" r:id="rId20"/>
    <p:sldId id="315" r:id="rId21"/>
    <p:sldId id="326" r:id="rId22"/>
    <p:sldId id="328" r:id="rId23"/>
    <p:sldId id="1455" r:id="rId24"/>
    <p:sldId id="1565" r:id="rId25"/>
    <p:sldId id="327" r:id="rId26"/>
    <p:sldId id="1604" r:id="rId27"/>
    <p:sldId id="1591" r:id="rId28"/>
    <p:sldId id="1561" r:id="rId29"/>
    <p:sldId id="1502" r:id="rId30"/>
    <p:sldId id="1598" r:id="rId31"/>
    <p:sldId id="1599" r:id="rId32"/>
    <p:sldId id="1558" r:id="rId33"/>
    <p:sldId id="310" r:id="rId34"/>
    <p:sldId id="1384" r:id="rId35"/>
    <p:sldId id="1601" r:id="rId36"/>
    <p:sldId id="1602" r:id="rId37"/>
  </p:sldIdLst>
  <p:sldSz cx="12192000" cy="6858000"/>
  <p:notesSz cx="6858000" cy="1504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83747-F88A-4D2E-AB81-1896B1444631}" v="4" dt="2019-07-30T20:14:42.797"/>
    <p1510:client id="{A75FD1B2-6D68-9496-BC72-19B955EC2415}" v="40" dt="2019-07-29T20:45:33.623"/>
    <p1510:client id="{CCFCD420-5C8D-4754-9F17-5414A837AB02}" v="37" dt="2019-07-29T20:45:26.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10C5AAA-C29B-484F-8B27-AC2EBE928107}" type="datetimeFigureOut">
              <a:rPr lang="en-CA" smtClean="0"/>
              <a:t>2019-08-07</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DC16EA-CE68-4F08-8EB4-5232BC0BB0A7}" type="slidenum">
              <a:rPr lang="en-CA" smtClean="0"/>
              <a:t>‹#›</a:t>
            </a:fld>
            <a:endParaRPr lang="en-CA"/>
          </a:p>
        </p:txBody>
      </p:sp>
    </p:spTree>
    <p:extLst>
      <p:ext uri="{BB962C8B-B14F-4D97-AF65-F5344CB8AC3E}">
        <p14:creationId xmlns:p14="http://schemas.microsoft.com/office/powerpoint/2010/main" val="381177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ois-laws.justice.gc.ca/eng/acts/F-27/page-1.html#h-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484188" y="731838"/>
            <a:ext cx="6508750"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69CECC5A-625D-4018-9AAA-A5C9D5657291}" type="slidenum">
              <a:rPr lang="en-US" altLang="en-US">
                <a:solidFill>
                  <a:prstClr val="black"/>
                </a:solidFill>
              </a:rPr>
              <a:pPr defTabSz="483265" fontAlgn="base">
                <a:spcBef>
                  <a:spcPct val="0"/>
                </a:spcBef>
                <a:spcAft>
                  <a:spcPct val="0"/>
                </a:spcAft>
                <a:defRPr/>
              </a:pPr>
              <a:t>1</a:t>
            </a:fld>
            <a:endParaRPr lang="en-US" altLang="en-US">
              <a:solidFill>
                <a:prstClr val="black"/>
              </a:solidFill>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F7501CB-8E4F-4D69-8113-4B53D0F47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BC6F9C0-1C61-47E4-AF2D-CEA7E25789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7284" name="Slide Number Placeholder 3">
            <a:extLst>
              <a:ext uri="{FF2B5EF4-FFF2-40B4-BE49-F238E27FC236}">
                <a16:creationId xmlns:a16="http://schemas.microsoft.com/office/drawing/2014/main" id="{0FC848C4-C4F9-4125-A078-4174B145EB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95E6AB7-99E6-4713-8C08-AC491C5DA303}" type="slidenum">
              <a:rPr lang="en-US" altLang="en-US">
                <a:solidFill>
                  <a:prstClr val="black"/>
                </a:solidFill>
                <a:latin typeface="Calibri" panose="020F0502020204030204" pitchFamily="34" charset="0"/>
              </a:rPr>
              <a:pPr defTabSz="483265" fontAlgn="base">
                <a:spcBef>
                  <a:spcPct val="0"/>
                </a:spcBef>
                <a:spcAft>
                  <a:spcPct val="0"/>
                </a:spcAft>
                <a:defRPr/>
              </a:pPr>
              <a:t>11</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38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483265"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83265"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376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14</a:t>
            </a:fld>
            <a:endParaRPr lang="en-CA"/>
          </a:p>
        </p:txBody>
      </p:sp>
    </p:spTree>
    <p:extLst>
      <p:ext uri="{BB962C8B-B14F-4D97-AF65-F5344CB8AC3E}">
        <p14:creationId xmlns:p14="http://schemas.microsoft.com/office/powerpoint/2010/main" val="327545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CA" sz="1200" kern="1200">
                <a:solidFill>
                  <a:schemeClr val="tx1"/>
                </a:solidFill>
                <a:effectLst/>
                <a:latin typeface="+mn-lt"/>
                <a:ea typeface="+mn-ea"/>
                <a:cs typeface="+mn-cs"/>
              </a:rPr>
              <a:t>The mandatory reporting requirement applies to the facility rather than individual health care professionals working in the hospital.</a:t>
            </a:r>
          </a:p>
          <a:p>
            <a:pPr marL="0" indent="0">
              <a:buFont typeface="Arial" panose="020B0604020202020204" pitchFamily="34" charset="0"/>
              <a:buNone/>
            </a:pPr>
            <a:endParaRPr lang="en-CA" sz="1200" kern="1200">
              <a:solidFill>
                <a:schemeClr val="tx1"/>
              </a:solidFill>
              <a:effectLst/>
              <a:latin typeface="+mn-lt"/>
              <a:ea typeface="+mn-ea"/>
              <a:cs typeface="+mn-cs"/>
            </a:endParaRPr>
          </a:p>
          <a:p>
            <a:pPr marL="0" indent="0">
              <a:buFont typeface="Arial" panose="020B0604020202020204" pitchFamily="34" charset="0"/>
              <a:buNone/>
            </a:pPr>
            <a:r>
              <a:rPr lang="en-CA" sz="1200" kern="1200">
                <a:solidFill>
                  <a:schemeClr val="tx1"/>
                </a:solidFill>
                <a:effectLst/>
                <a:latin typeface="+mn-lt"/>
                <a:ea typeface="+mn-ea"/>
                <a:cs typeface="+mn-cs"/>
              </a:rPr>
              <a:t>It is the hospital that is responsible for determining clear internal roles and responsibilities for staff in meeting the mandatory reporting obligations.</a:t>
            </a:r>
            <a:endParaRPr lang="en-CA" altLang="en-US"/>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483265" fontAlgn="base">
                <a:spcBef>
                  <a:spcPct val="0"/>
                </a:spcBef>
                <a:spcAft>
                  <a:spcPct val="0"/>
                </a:spcAft>
                <a:defRPr/>
              </a:pPr>
              <a:t>15</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805176D-85A6-44E4-880A-E77FE048B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8B3D0C2-D561-481B-97D9-D7DD48B69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t>An ADR </a:t>
            </a:r>
            <a:r>
              <a:rPr lang="en-CA" sz="1200" kern="1200">
                <a:solidFill>
                  <a:schemeClr val="tx1"/>
                </a:solidFill>
                <a:effectLst/>
                <a:latin typeface="+mn-lt"/>
                <a:ea typeface="+mn-ea"/>
                <a:cs typeface="+mn-cs"/>
              </a:rPr>
              <a:t>requiring medical intervention in order to prevent any of the outcomes listed can also be considered as a serious reaction:</a:t>
            </a:r>
            <a:br>
              <a:rPr lang="en-CA" sz="1200" kern="1200">
                <a:effectLst/>
                <a:cs typeface="+mn-lt"/>
              </a:rPr>
            </a:br>
            <a:r>
              <a:rPr lang="en-CA" sz="1200" kern="1200">
                <a:solidFill>
                  <a:schemeClr val="tx1"/>
                </a:solidFill>
                <a:effectLst/>
                <a:latin typeface="+mn-lt"/>
                <a:ea typeface="+mn-ea"/>
                <a:cs typeface="+mn-cs"/>
              </a:rPr>
              <a:t>Medical and scientific judgement should be exercised in deciding whether reporting is appropriate in situations that may not be immediately life-threatening or result in death or hospitalization, but may jeopardize the patient or may require intervention to prevent one of the other outcomes listed in the above definition from the Food and Drug Regulations. Examples of such events include intensive treatment in an emergency room for allergic bronchospasm, blood dyscrasias or convulsions that do not result in hospitalization, or development of drug dependency or </a:t>
            </a:r>
            <a:r>
              <a:rPr lang="en-CA"/>
              <a:t>substance use disorder.</a:t>
            </a:r>
            <a:r>
              <a:rPr lang="en-CA" sz="1200" kern="1200">
                <a:solidFill>
                  <a:schemeClr val="tx1"/>
                </a:solidFill>
                <a:effectLst/>
                <a:latin typeface="+mn-lt"/>
                <a:ea typeface="+mn-ea"/>
                <a:cs typeface="+mn-cs"/>
              </a:rPr>
              <a:t> These important medical events should also usually be considered serious. Thus, Health Canada encourages hospitals to report the ADRs that led to important medical events.</a:t>
            </a:r>
            <a:r>
              <a:rPr lang="en-CA"/>
              <a:t>  </a:t>
            </a:r>
            <a:endParaRPr lang="en-CA" altLang="en-US"/>
          </a:p>
        </p:txBody>
      </p:sp>
      <p:sp>
        <p:nvSpPr>
          <p:cNvPr id="104452" name="Slide Number Placeholder 3">
            <a:extLst>
              <a:ext uri="{FF2B5EF4-FFF2-40B4-BE49-F238E27FC236}">
                <a16:creationId xmlns:a16="http://schemas.microsoft.com/office/drawing/2014/main" id="{90ABEDC8-43C4-457E-886F-C7C6A9429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0FE12E27-DAAC-4335-A756-169E1CB71D5D}" type="slidenum">
              <a:rPr lang="en-US" altLang="en-US">
                <a:solidFill>
                  <a:prstClr val="black"/>
                </a:solidFill>
                <a:latin typeface="Calibri" panose="020F0502020204030204" pitchFamily="34" charset="0"/>
              </a:rPr>
              <a:pPr defTabSz="483265" fontAlgn="base">
                <a:spcBef>
                  <a:spcPct val="0"/>
                </a:spcBef>
                <a:spcAft>
                  <a:spcPct val="0"/>
                </a:spcAft>
                <a:defRPr/>
              </a:pPr>
              <a:t>16</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5B5C9F3-07A0-4DAC-9C24-BEB38FFC4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7153E295-C24D-4F04-96B7-A8B0667BC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t>The mandatory requirements for hospitals do not apply to</a:t>
            </a:r>
            <a:r>
              <a:rPr lang="en-CA" sz="1200" kern="1200">
                <a:solidFill>
                  <a:schemeClr val="tx1"/>
                </a:solidFill>
                <a:effectLst/>
                <a:latin typeface="+mn-lt"/>
                <a:ea typeface="+mn-ea"/>
                <a:cs typeface="+mn-cs"/>
              </a:rPr>
              <a:t>:</a:t>
            </a:r>
            <a:r>
              <a:rPr lang="en-CA"/>
              <a:t> </a:t>
            </a:r>
            <a:endParaRPr lang="en-CA" sz="1200" kern="1200">
              <a:solidFill>
                <a:schemeClr val="tx1"/>
              </a:solidFill>
              <a:effectLst/>
              <a:latin typeface="+mn-lt"/>
              <a:ea typeface="+mn-ea"/>
              <a:cs typeface="+mn-cs"/>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natural health products</a:t>
            </a:r>
            <a:endParaRPr lang="en-CA" sz="1200" kern="1200">
              <a:solidFill>
                <a:schemeClr val="tx1"/>
              </a:solidFill>
              <a:effectLst/>
              <a:latin typeface="+mn-lt"/>
              <a:cs typeface="Calibri"/>
            </a:endParaRPr>
          </a:p>
          <a:p>
            <a:pPr marL="171450" indent="-171450">
              <a:buFont typeface="Arial" panose="020B0604020202020204" pitchFamily="34" charset="0"/>
              <a:buChar char="•"/>
              <a:defRPr/>
            </a:pPr>
            <a:r>
              <a:rPr lang="en-CA" sz="1200" kern="1200">
                <a:solidFill>
                  <a:schemeClr val="tx1"/>
                </a:solidFill>
                <a:effectLst/>
                <a:latin typeface="+mn-lt"/>
                <a:ea typeface="+mn-ea"/>
                <a:cs typeface="+mn-cs"/>
              </a:rPr>
              <a:t>drugs and devices used under the Special Access Program for drugs, for clinical trials or investigational testing for medical devices</a:t>
            </a:r>
            <a:r>
              <a:rPr lang="en-CA"/>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vaccines administered under a routine immunization program of a province or territory</a:t>
            </a:r>
            <a:r>
              <a:rPr lang="en-CA"/>
              <a:t> </a:t>
            </a:r>
            <a:endParaRPr lang="en-CA" sz="1200" kern="1200">
              <a:solidFill>
                <a:schemeClr val="tx1"/>
              </a:solidFill>
              <a:effectLst/>
              <a:latin typeface="+mn-lt"/>
              <a:cs typeface="Calibri"/>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semen and ova</a:t>
            </a:r>
            <a:r>
              <a:rPr lang="en-CA"/>
              <a:t> </a:t>
            </a:r>
            <a:endParaRPr lang="en-CA" sz="1200" kern="1200">
              <a:solidFill>
                <a:schemeClr val="tx1"/>
              </a:solidFill>
              <a:effectLst/>
              <a:latin typeface="+mn-lt"/>
              <a:cs typeface="Calibri"/>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cells, tissues and organs</a:t>
            </a:r>
            <a:r>
              <a:rPr lang="en-CA"/>
              <a:t> </a:t>
            </a:r>
            <a:endParaRPr lang="en-CA" sz="1200" kern="1200">
              <a:solidFill>
                <a:schemeClr val="tx1"/>
              </a:solidFill>
              <a:effectLst/>
              <a:latin typeface="+mn-lt"/>
              <a:cs typeface="Calibri"/>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blood and blood components</a:t>
            </a:r>
            <a:r>
              <a:rPr lang="en-CA"/>
              <a:t> </a:t>
            </a:r>
            <a:endParaRPr lang="en-CA" sz="1200" kern="1200">
              <a:solidFill>
                <a:schemeClr val="tx1"/>
              </a:solidFill>
              <a:effectLst/>
              <a:latin typeface="+mn-lt"/>
              <a:cs typeface="Calibri"/>
            </a:endParaRPr>
          </a:p>
          <a:p>
            <a:pPr marL="0" indent="0">
              <a:buFont typeface="Arial" panose="020B0604020202020204" pitchFamily="34" charset="0"/>
              <a:buNone/>
            </a:pPr>
            <a:endParaRPr lang="en-CA"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CA">
                <a:latin typeface="Calibri" panose="020F0502020204030204" pitchFamily="34" charset="0"/>
                <a:cs typeface="Arial"/>
              </a:rPr>
              <a:t>The regulations define a therapeutic product as “a drug or device or any combination of drugs and devices, but does not include a natural health product within the meaning of the </a:t>
            </a:r>
            <a:r>
              <a:rPr lang="en-CA" i="1">
                <a:latin typeface="Calibri" panose="020F0502020204030204" pitchFamily="34" charset="0"/>
                <a:cs typeface="Arial"/>
              </a:rPr>
              <a:t>Natural Health Products Regulations</a:t>
            </a:r>
            <a:r>
              <a:rPr lang="en-CA">
                <a:latin typeface="Calibri" panose="020F0502020204030204" pitchFamily="34" charset="0"/>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a:latin typeface="Arial"/>
              <a:cs typeface="Arial"/>
            </a:endParaRPr>
          </a:p>
          <a:p>
            <a:endParaRPr lang="en-CA" altLang="en-US"/>
          </a:p>
        </p:txBody>
      </p:sp>
      <p:sp>
        <p:nvSpPr>
          <p:cNvPr id="105476" name="Slide Number Placeholder 3">
            <a:extLst>
              <a:ext uri="{FF2B5EF4-FFF2-40B4-BE49-F238E27FC236}">
                <a16:creationId xmlns:a16="http://schemas.microsoft.com/office/drawing/2014/main" id="{81862916-3ED3-4845-AD4B-1247E1961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DA612355-777E-4B8D-B57B-1F71111B7F81}" type="slidenum">
              <a:rPr lang="en-US" altLang="en-US">
                <a:solidFill>
                  <a:prstClr val="black"/>
                </a:solidFill>
                <a:latin typeface="Calibri" panose="020F0502020204030204" pitchFamily="34" charset="0"/>
              </a:rPr>
              <a:pPr defTabSz="483265" fontAlgn="base">
                <a:spcBef>
                  <a:spcPct val="0"/>
                </a:spcBef>
                <a:spcAft>
                  <a:spcPct val="0"/>
                </a:spcAft>
                <a:defRPr/>
              </a:pPr>
              <a:t>17</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marL="0" indent="0">
              <a:lnSpc>
                <a:spcPct val="100000"/>
              </a:lnSpc>
              <a:spcBef>
                <a:spcPts val="600"/>
              </a:spcBef>
              <a:spcAft>
                <a:spcPts val="1000"/>
              </a:spcAft>
              <a:buNone/>
            </a:pPr>
            <a:r>
              <a:rPr lang="en-CA">
                <a:latin typeface="Arial"/>
                <a:cs typeface="Arial"/>
              </a:rPr>
              <a:t>A</a:t>
            </a:r>
            <a:r>
              <a:rPr lang="en-CA" b="1">
                <a:latin typeface="Arial"/>
                <a:cs typeface="Arial"/>
              </a:rPr>
              <a:t> medical device </a:t>
            </a:r>
            <a:r>
              <a:rPr lang="en-CA">
                <a:latin typeface="Arial"/>
                <a:cs typeface="Arial"/>
              </a:rPr>
              <a:t>is an instrument, apparatus, contrivance or other similar article, or an in vitro reagent, including a component, part or accessory of any of them, that is manufactured, sold or represented for use in:</a:t>
            </a:r>
            <a:endParaRPr lang="en-US">
              <a:latin typeface="Arial"/>
              <a:cs typeface="Arial"/>
            </a:endParaRP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a</a:t>
            </a:r>
            <a:r>
              <a:rPr lang="en-CA" sz="1200">
                <a:latin typeface="Arial"/>
                <a:cs typeface="Arial"/>
              </a:rPr>
              <a:t>) diagnosing, treating, mitigating or preventing a disease, disorder or abnormal physical state, or any of their symptoms;</a:t>
            </a: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b</a:t>
            </a:r>
            <a:r>
              <a:rPr lang="en-CA" sz="1200">
                <a:latin typeface="Arial"/>
                <a:cs typeface="Arial"/>
              </a:rPr>
              <a:t>) restoring, modifying or correcting the body structure or the functioning of any part of the body;</a:t>
            </a: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c</a:t>
            </a:r>
            <a:r>
              <a:rPr lang="en-CA" sz="1200">
                <a:latin typeface="Arial"/>
                <a:cs typeface="Arial"/>
              </a:rPr>
              <a:t>) diagnosing pregnancy;</a:t>
            </a: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d</a:t>
            </a:r>
            <a:r>
              <a:rPr lang="en-CA" sz="1200">
                <a:latin typeface="Arial"/>
                <a:cs typeface="Arial"/>
              </a:rPr>
              <a:t>) caring during pregnancy and birth; or</a:t>
            </a:r>
          </a:p>
          <a:p>
            <a:pPr marL="625475" indent="-360045">
              <a:lnSpc>
                <a:spcPct val="100000"/>
              </a:lnSpc>
              <a:spcBef>
                <a:spcPts val="600"/>
              </a:spcBef>
              <a:spcAft>
                <a:spcPts val="600"/>
              </a:spcAft>
              <a:buNone/>
              <a:tabLst>
                <a:tab pos="625475" algn="l"/>
              </a:tabLst>
            </a:pPr>
            <a:r>
              <a:rPr lang="en-CA" sz="1200">
                <a:latin typeface="Arial"/>
                <a:cs typeface="Arial"/>
              </a:rPr>
              <a:t>(</a:t>
            </a:r>
            <a:r>
              <a:rPr lang="en-CA" sz="1200" b="1">
                <a:latin typeface="Arial"/>
                <a:cs typeface="Arial"/>
              </a:rPr>
              <a:t>e</a:t>
            </a:r>
            <a:r>
              <a:rPr lang="en-CA" sz="1200">
                <a:latin typeface="Arial"/>
                <a:cs typeface="Arial"/>
              </a:rPr>
              <a:t>) preventing conception.</a:t>
            </a:r>
            <a:endParaRPr lang="en-CA" sz="1200" baseline="30000">
              <a:latin typeface="Arial"/>
              <a:cs typeface="Arial"/>
            </a:endParaRP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latin typeface="Arial" panose="020B0604020202020204" pitchFamily="34" charset="0"/>
                <a:cs typeface="Arial" panose="020B0604020202020204" pitchFamily="34" charset="0"/>
              </a:rPr>
              <a:t>Source: Adapted from </a:t>
            </a:r>
            <a:r>
              <a:rPr lang="en-CA" sz="1200">
                <a:latin typeface="Arial" panose="020B0604020202020204" pitchFamily="34" charset="0"/>
                <a:cs typeface="Arial" panose="020B0604020202020204" pitchFamily="34" charset="0"/>
                <a:hlinkClick r:id="rId3"/>
              </a:rPr>
              <a:t>https://lois-laws.justice.gc.ca/eng/acts/F-27/page-1.html#h-1</a:t>
            </a:r>
            <a:r>
              <a:rPr lang="en-CA" sz="1200">
                <a:latin typeface="Arial" panose="020B0604020202020204" pitchFamily="34" charset="0"/>
                <a:cs typeface="Arial" panose="020B0604020202020204" pitchFamily="34" charset="0"/>
              </a:rPr>
              <a:t> </a:t>
            </a:r>
          </a:p>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18</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8381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483265" fontAlgn="base">
                <a:spcBef>
                  <a:spcPct val="0"/>
                </a:spcBef>
                <a:spcAft>
                  <a:spcPct val="0"/>
                </a:spcAft>
                <a:def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277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C0A4032-E41C-46DE-BD96-7E0723BDC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B0AFE8B-99CC-40AB-BA5C-CBF5A095D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0596" name="Slide Number Placeholder 3">
            <a:extLst>
              <a:ext uri="{FF2B5EF4-FFF2-40B4-BE49-F238E27FC236}">
                <a16:creationId xmlns:a16="http://schemas.microsoft.com/office/drawing/2014/main" id="{2A26441D-F285-4F93-BD12-F1BB8F825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2AF5980F-0965-449A-A987-6BE672DF3A47}" type="slidenum">
              <a:rPr lang="en-US" altLang="en-US">
                <a:solidFill>
                  <a:prstClr val="black"/>
                </a:solidFill>
                <a:latin typeface="Calibri" panose="020F0502020204030204" pitchFamily="34" charset="0"/>
              </a:rPr>
              <a:pPr defTabSz="483265" fontAlgn="base">
                <a:spcBef>
                  <a:spcPct val="0"/>
                </a:spcBef>
                <a:spcAft>
                  <a:spcPct val="0"/>
                </a:spcAft>
                <a:defRPr/>
              </a:pPr>
              <a:t>20</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483265" eaLnBrk="0" fontAlgn="base" hangingPunct="0">
              <a:spcBef>
                <a:spcPct val="30000"/>
              </a:spcBef>
              <a:spcAft>
                <a:spcPct val="0"/>
              </a:spcAft>
              <a:defRPr/>
            </a:pPr>
            <a:endParaRPr lang="en-US">
              <a:solidFill>
                <a:prstClr val="black"/>
              </a:solidFill>
              <a:ea typeface="ＭＳ Ｐゴシック" pitchFamily="34" charset="-128"/>
            </a:endParaRPr>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5116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C0A4032-E41C-46DE-BD96-7E0723BDC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B0AFE8B-99CC-40AB-BA5C-CBF5A095D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0596" name="Slide Number Placeholder 3">
            <a:extLst>
              <a:ext uri="{FF2B5EF4-FFF2-40B4-BE49-F238E27FC236}">
                <a16:creationId xmlns:a16="http://schemas.microsoft.com/office/drawing/2014/main" id="{2A26441D-F285-4F93-BD12-F1BB8F825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2AF5980F-0965-449A-A987-6BE672DF3A47}" type="slidenum">
              <a:rPr lang="en-US" altLang="en-US">
                <a:solidFill>
                  <a:prstClr val="black"/>
                </a:solidFill>
                <a:latin typeface="Calibri" panose="020F0502020204030204" pitchFamily="34" charset="0"/>
              </a:rPr>
              <a:pPr defTabSz="483265" fontAlgn="base">
                <a:spcBef>
                  <a:spcPct val="0"/>
                </a:spcBef>
                <a:spcAft>
                  <a:spcPct val="0"/>
                </a:spcAft>
                <a:defRPr/>
              </a:pPr>
              <a:t>21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27533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9F557345-18EE-4E6B-8191-DD0AA1687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DCC5352-B7F4-44BB-A8C8-01945B084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5716" name="Slide Number Placeholder 3">
            <a:extLst>
              <a:ext uri="{FF2B5EF4-FFF2-40B4-BE49-F238E27FC236}">
                <a16:creationId xmlns:a16="http://schemas.microsoft.com/office/drawing/2014/main" id="{04335A2A-FE36-4507-9EA7-06A604A2B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0662" indent="-296408">
              <a:defRPr>
                <a:solidFill>
                  <a:schemeClr val="tx1"/>
                </a:solidFill>
                <a:latin typeface="Arial" panose="020B0604020202020204" pitchFamily="34" charset="0"/>
                <a:ea typeface="ＭＳ Ｐゴシック" panose="020B0600070205080204" pitchFamily="34" charset="-128"/>
              </a:defRPr>
            </a:lvl2pPr>
            <a:lvl3pPr marL="1185634" indent="-237127">
              <a:defRPr>
                <a:solidFill>
                  <a:schemeClr val="tx1"/>
                </a:solidFill>
                <a:latin typeface="Arial" panose="020B0604020202020204" pitchFamily="34" charset="0"/>
                <a:ea typeface="ＭＳ Ｐゴシック" panose="020B0600070205080204" pitchFamily="34" charset="-128"/>
              </a:defRPr>
            </a:lvl3pPr>
            <a:lvl4pPr marL="1659887" indent="-237127">
              <a:defRPr>
                <a:solidFill>
                  <a:schemeClr val="tx1"/>
                </a:solidFill>
                <a:latin typeface="Arial" panose="020B0604020202020204" pitchFamily="34" charset="0"/>
                <a:ea typeface="ＭＳ Ｐゴシック" panose="020B0600070205080204" pitchFamily="34" charset="-128"/>
              </a:defRPr>
            </a:lvl4pPr>
            <a:lvl5pPr marL="2134141" indent="-237127">
              <a:defRPr>
                <a:solidFill>
                  <a:schemeClr val="tx1"/>
                </a:solidFill>
                <a:latin typeface="Arial" panose="020B0604020202020204" pitchFamily="34" charset="0"/>
                <a:ea typeface="ＭＳ Ｐゴシック" panose="020B0600070205080204" pitchFamily="34" charset="-128"/>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4254" fontAlgn="base">
              <a:spcBef>
                <a:spcPct val="0"/>
              </a:spcBef>
              <a:spcAft>
                <a:spcPct val="0"/>
              </a:spcAft>
              <a:defRPr/>
            </a:pPr>
            <a:fld id="{740F5DA6-2ABE-4531-8559-2BED5A8E18B4}" type="slidenum">
              <a:rPr lang="en-US" altLang="en-US">
                <a:solidFill>
                  <a:prstClr val="black"/>
                </a:solidFill>
                <a:latin typeface="Calibri" panose="020F0502020204030204" pitchFamily="34" charset="0"/>
              </a:rPr>
              <a:pPr defTabSz="474254" fontAlgn="base">
                <a:spcBef>
                  <a:spcPct val="0"/>
                </a:spcBef>
                <a:spcAft>
                  <a:spcPct val="0"/>
                </a:spcAft>
                <a:defRPr/>
              </a:pPr>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7145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24</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81245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Reporter: </a:t>
            </a:r>
          </a:p>
          <a:p>
            <a:r>
              <a:rPr lang="en-CA"/>
              <a:t>Representative</a:t>
            </a:r>
            <a:r>
              <a:rPr lang="en-CA" baseline="0"/>
              <a:t> of a hospital: </a:t>
            </a:r>
            <a:r>
              <a:rPr lang="en-CA" sz="1200" kern="1200">
                <a:solidFill>
                  <a:schemeClr val="tx1"/>
                </a:solidFill>
                <a:effectLst/>
                <a:latin typeface="+mn-lt"/>
                <a:ea typeface="+mn-ea"/>
                <a:cs typeface="+mn-cs"/>
              </a:rPr>
              <a:t>The first and last name of a representative of the hospital who can be contacted, along with their phone number and/or email, is also necessary to be included in the event that Health Canada needs to conduct a follow-up for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a:solidFill>
                  <a:schemeClr val="tx1"/>
                </a:solidFill>
                <a:effectLst/>
                <a:latin typeface="+mn-lt"/>
                <a:ea typeface="+mn-ea"/>
                <a:cs typeface="+mn-cs"/>
              </a:rPr>
              <a:t>- The reporter is the</a:t>
            </a:r>
            <a:r>
              <a:rPr lang="en-CA" sz="1200" b="0" kern="1200" baseline="0">
                <a:solidFill>
                  <a:schemeClr val="tx1"/>
                </a:solidFill>
                <a:effectLst/>
                <a:latin typeface="+mn-lt"/>
                <a:ea typeface="+mn-ea"/>
                <a:cs typeface="+mn-cs"/>
              </a:rPr>
              <a:t> </a:t>
            </a:r>
            <a:r>
              <a:rPr lang="en-CA" sz="1200" b="1" kern="1200" baseline="0">
                <a:solidFill>
                  <a:schemeClr val="tx1"/>
                </a:solidFill>
                <a:effectLst/>
                <a:latin typeface="+mn-lt"/>
                <a:ea typeface="+mn-ea"/>
                <a:cs typeface="+mn-cs"/>
              </a:rPr>
              <a:t>submitter</a:t>
            </a:r>
            <a:r>
              <a:rPr lang="en-CA" sz="1200" b="0" kern="1200" baseline="0">
                <a:solidFill>
                  <a:schemeClr val="tx1"/>
                </a:solidFill>
                <a:effectLst/>
                <a:latin typeface="+mn-lt"/>
                <a:ea typeface="+mn-ea"/>
                <a:cs typeface="+mn-cs"/>
              </a:rPr>
              <a:t>, defined as: T</a:t>
            </a:r>
            <a:r>
              <a:rPr lang="en-CA" sz="1200" kern="1200">
                <a:solidFill>
                  <a:schemeClr val="tx1"/>
                </a:solidFill>
                <a:effectLst/>
                <a:latin typeface="+mn-lt"/>
                <a:ea typeface="+mn-ea"/>
                <a:cs typeface="+mn-cs"/>
              </a:rPr>
              <a:t>he person submitting on behalf of the hospital that is required to report mandatory adverse drug reaction/ medical device incident reports to Health Canada, in accordance with the Regulations.</a:t>
            </a:r>
            <a:r>
              <a:rPr lang="en-CA"/>
              <a:t>  </a:t>
            </a:r>
            <a:endParaRPr lang="en-CA" sz="1200"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chemeClr val="tx1"/>
                </a:solidFill>
                <a:effectLst/>
                <a:latin typeface="+mn-lt"/>
                <a:ea typeface="+mn-ea"/>
                <a:cs typeface="+mn-cs"/>
              </a:rPr>
              <a:t>Suspect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Reporting of product-specific identifiers is important for traceability of an adverse drug reaction to a specific suspect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tx1"/>
                </a:solidFill>
                <a:effectLst/>
                <a:latin typeface="+mn-lt"/>
                <a:ea typeface="+mn-ea"/>
                <a:cs typeface="+mn-cs"/>
              </a:rPr>
              <a:t>Note that biologic drugs, including biosimilars, authorized by Health Canada have a unique brand name, and a common/proper (active ingredient) name which may be shared by multiple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 </a:t>
            </a:r>
          </a:p>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25</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07541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Reporter: </a:t>
            </a:r>
          </a:p>
          <a:p>
            <a:r>
              <a:rPr lang="en-CA"/>
              <a:t>Representative</a:t>
            </a:r>
            <a:r>
              <a:rPr lang="en-CA" baseline="0"/>
              <a:t> of a hospital: </a:t>
            </a:r>
            <a:r>
              <a:rPr lang="en-CA" sz="1200" kern="1200">
                <a:solidFill>
                  <a:schemeClr val="tx1"/>
                </a:solidFill>
                <a:effectLst/>
                <a:latin typeface="+mn-lt"/>
                <a:ea typeface="+mn-ea"/>
                <a:cs typeface="+mn-cs"/>
              </a:rPr>
              <a:t>The first and last name of a representative of the hospital who can be contacted, along with their phone number and/or email, is also necessary to be included in the event that Health Canada needs to conduct a follow-up for 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a:solidFill>
                  <a:schemeClr val="tx1"/>
                </a:solidFill>
                <a:effectLst/>
                <a:latin typeface="+mn-lt"/>
                <a:ea typeface="+mn-ea"/>
                <a:cs typeface="+mn-cs"/>
              </a:rPr>
              <a:t>- The reporter is the</a:t>
            </a:r>
            <a:r>
              <a:rPr lang="en-CA" sz="1200" b="0" kern="1200" baseline="0">
                <a:solidFill>
                  <a:schemeClr val="tx1"/>
                </a:solidFill>
                <a:effectLst/>
                <a:latin typeface="+mn-lt"/>
                <a:ea typeface="+mn-ea"/>
                <a:cs typeface="+mn-cs"/>
              </a:rPr>
              <a:t> </a:t>
            </a:r>
            <a:r>
              <a:rPr lang="en-CA" sz="1200" b="1" kern="1200" baseline="0">
                <a:solidFill>
                  <a:schemeClr val="tx1"/>
                </a:solidFill>
                <a:effectLst/>
                <a:latin typeface="+mn-lt"/>
                <a:ea typeface="+mn-ea"/>
                <a:cs typeface="+mn-cs"/>
              </a:rPr>
              <a:t>submitter</a:t>
            </a:r>
            <a:r>
              <a:rPr lang="en-CA" sz="1200" b="0" kern="1200" baseline="0">
                <a:solidFill>
                  <a:schemeClr val="tx1"/>
                </a:solidFill>
                <a:effectLst/>
                <a:latin typeface="+mn-lt"/>
                <a:ea typeface="+mn-ea"/>
                <a:cs typeface="+mn-cs"/>
              </a:rPr>
              <a:t>, defined as: T</a:t>
            </a:r>
            <a:r>
              <a:rPr lang="en-CA" sz="1200" kern="1200">
                <a:solidFill>
                  <a:schemeClr val="tx1"/>
                </a:solidFill>
                <a:effectLst/>
                <a:latin typeface="+mn-lt"/>
                <a:ea typeface="+mn-ea"/>
                <a:cs typeface="+mn-cs"/>
              </a:rPr>
              <a:t>he person submitting on behalf of the hospital that is required to report mandatory adverse drug reaction/ medical device incident reports to Health Canada, in accordance with the Regulations.</a:t>
            </a:r>
            <a:r>
              <a:rPr lang="en-CA"/>
              <a:t>  </a:t>
            </a:r>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26</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2388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27</a:t>
            </a:fld>
            <a:endParaRPr lang="en-CA"/>
          </a:p>
        </p:txBody>
      </p:sp>
    </p:spTree>
    <p:extLst>
      <p:ext uri="{BB962C8B-B14F-4D97-AF65-F5344CB8AC3E}">
        <p14:creationId xmlns:p14="http://schemas.microsoft.com/office/powerpoint/2010/main" val="2072920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CA"/>
              <a:t>     </a:t>
            </a:r>
          </a:p>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28</a:t>
            </a:fld>
            <a:endParaRPr lang="en-US" altLang="en-US"/>
          </a:p>
        </p:txBody>
      </p:sp>
    </p:spTree>
    <p:extLst>
      <p:ext uri="{BB962C8B-B14F-4D97-AF65-F5344CB8AC3E}">
        <p14:creationId xmlns:p14="http://schemas.microsoft.com/office/powerpoint/2010/main" val="378826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29</a:t>
            </a:fld>
            <a:endParaRPr lang="en-US" altLang="en-US"/>
          </a:p>
        </p:txBody>
      </p:sp>
    </p:spTree>
    <p:extLst>
      <p:ext uri="{BB962C8B-B14F-4D97-AF65-F5344CB8AC3E}">
        <p14:creationId xmlns:p14="http://schemas.microsoft.com/office/powerpoint/2010/main" val="2879575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72DC16EA-CE68-4F08-8EB4-5232BC0BB0A7}" type="slidenum">
              <a:rPr lang="en-CA" smtClean="0"/>
              <a:t>30</a:t>
            </a:fld>
            <a:endParaRPr lang="en-CA"/>
          </a:p>
        </p:txBody>
      </p:sp>
    </p:spTree>
    <p:extLst>
      <p:ext uri="{BB962C8B-B14F-4D97-AF65-F5344CB8AC3E}">
        <p14:creationId xmlns:p14="http://schemas.microsoft.com/office/powerpoint/2010/main" val="3539425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31</a:t>
            </a:fld>
            <a:endParaRPr lang="en-CA"/>
          </a:p>
        </p:txBody>
      </p:sp>
    </p:spTree>
    <p:extLst>
      <p:ext uri="{BB962C8B-B14F-4D97-AF65-F5344CB8AC3E}">
        <p14:creationId xmlns:p14="http://schemas.microsoft.com/office/powerpoint/2010/main" val="399011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3</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35304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4</a:t>
            </a:fld>
            <a:endParaRPr lang="en-US" altLang="en-US"/>
          </a:p>
        </p:txBody>
      </p:sp>
    </p:spTree>
    <p:extLst>
      <p:ext uri="{BB962C8B-B14F-4D97-AF65-F5344CB8AC3E}">
        <p14:creationId xmlns:p14="http://schemas.microsoft.com/office/powerpoint/2010/main" val="60839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5</a:t>
            </a:fld>
            <a:endParaRPr lang="en-US" altLang="en-US"/>
          </a:p>
        </p:txBody>
      </p:sp>
    </p:spTree>
    <p:extLst>
      <p:ext uri="{BB962C8B-B14F-4D97-AF65-F5344CB8AC3E}">
        <p14:creationId xmlns:p14="http://schemas.microsoft.com/office/powerpoint/2010/main" val="71197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6</a:t>
            </a:fld>
            <a:endParaRPr lang="en-CA"/>
          </a:p>
        </p:txBody>
      </p:sp>
    </p:spTree>
    <p:extLst>
      <p:ext uri="{BB962C8B-B14F-4D97-AF65-F5344CB8AC3E}">
        <p14:creationId xmlns:p14="http://schemas.microsoft.com/office/powerpoint/2010/main" val="141467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83265"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83265"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1780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9</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94190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10</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401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108446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30613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337130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3019274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6959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9159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03827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7151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65775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1968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2468964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Tree>
    <p:extLst>
      <p:ext uri="{BB962C8B-B14F-4D97-AF65-F5344CB8AC3E}">
        <p14:creationId xmlns:p14="http://schemas.microsoft.com/office/powerpoint/2010/main" val="130267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896374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82940978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647217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567671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5510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946237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264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01065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4077541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89940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1465129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2774412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8877300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18709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0794962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384199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2957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380745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152915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9756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115353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20509992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pic>
        <p:nvPicPr>
          <p:cNvPr id="8" name="Picture 7">
            <a:extLst>
              <a:ext uri="{FF2B5EF4-FFF2-40B4-BE49-F238E27FC236}">
                <a16:creationId xmlns:a16="http://schemas.microsoft.com/office/drawing/2014/main" id="{C6D18D7B-035D-4906-A375-18DA066080FA}"/>
              </a:ext>
            </a:extLst>
          </p:cNvPr>
          <p:cNvPicPr>
            <a:picLocks noChangeAspect="1"/>
          </p:cNvPicPr>
          <p:nvPr userDrawn="1"/>
        </p:nvPicPr>
        <p:blipFill>
          <a:blip r:embed="rId13"/>
          <a:stretch>
            <a:fillRect/>
          </a:stretch>
        </p:blipFill>
        <p:spPr>
          <a:xfrm>
            <a:off x="4395068" y="2096908"/>
            <a:ext cx="3401863" cy="2664183"/>
          </a:xfrm>
          <a:prstGeom prst="rect">
            <a:avLst/>
          </a:prstGeom>
        </p:spPr>
      </p:pic>
    </p:spTree>
    <p:extLst>
      <p:ext uri="{BB962C8B-B14F-4D97-AF65-F5344CB8AC3E}">
        <p14:creationId xmlns:p14="http://schemas.microsoft.com/office/powerpoint/2010/main" val="3403556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8/7/2019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10149195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anada.ca/en/health-canada/services/drugs-health-products/medical-devices/application-information/guidance-documents/guidance-document-guidance-risk-based-classification-system-non-vitro-diagnostic.html"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c.canada.vigilance.sc@canada.ca"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canada.ca/en/health-canada/services/drugs-health-products/medeffect-canada.html" TargetMode="External"/><Relationship Id="rId5" Type="http://schemas.openxmlformats.org/officeDocument/2006/relationships/hyperlink" Target="https://www.canada.ca/content/dam/hc-sc/documents/services/drugs-health-products/medeffect-canada/adverse-reaction-reporting/mandatory-reporting-hospital-device-eng.pdf" TargetMode="External"/><Relationship Id="rId4" Type="http://schemas.openxmlformats.org/officeDocument/2006/relationships/hyperlink" Target="https://www.canada.ca/content/dam/hc-sc/documents/services/drugs-health-products/medeffect-canada/adverse-reaction-reporting/mandatory-reporting-hospital-drug-eng.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can01.safelinks.protection.outlook.com/?url=http%3A%2F%2Fwww.gazette.gc.ca%2Frp-pr%2Fp2%2F2019%2F2019-06-26%2Fhtml%2Fsor-dors191-eng.html&amp;data=02%7C01%7C%7Cd036544e8ff040f8795b08d70b84781c%7C4e1b261fb7fc4b3eb7107b9f26f3130a%7C0%7C1%7C636990535895619553&amp;sdata=d2TQP04%2FxGlX1tpsMON%2FYV6lp6GPFYuxVvm18zh9XME%3D&amp;reserved=0" TargetMode="External"/><Relationship Id="rId3" Type="http://schemas.openxmlformats.org/officeDocument/2006/relationships/hyperlink" Target="https://www.canada.ca/en/health-canada/services/drugs-health-products/medical-devices/application-information/guidance-documents/guidance-document-guidance-risk-based-classification-system-non-vitro-diagnostic.html" TargetMode="External"/><Relationship Id="rId7" Type="http://schemas.openxmlformats.org/officeDocument/2006/relationships/hyperlink" Target="https://can01.safelinks.protection.outlook.com/?url=http%3A%2F%2Fwww.gazette.gc.ca%2Frp-pr%2Fp2%2F2019%2F2019-06-26%2Fhtml%2Fsor-dors190-eng.html&amp;data=02%7C01%7C%7Cd036544e8ff040f8795b08d70b84781c%7C4e1b261fb7fc4b3eb7107b9f26f3130a%7C0%7C1%7C636990535895619553&amp;sdata=C31sdw098oVjkQtJrYYk3lxpjPyPvlU1aRo4TYN5HeA%3D&amp;reserved=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anada.ca/en/health-canada/services/drugs-health-products/legislation-guidelines/protecting-canadians-unsafe-drugs-act-vanessa-law-amendments-food-drugs-act.html" TargetMode="External"/><Relationship Id="rId5" Type="http://schemas.openxmlformats.org/officeDocument/2006/relationships/hyperlink" Target="https://www.canada.ca/en/health-canada/services/drugs-health-products/medeffect-canada.html" TargetMode="External"/><Relationship Id="rId4" Type="http://schemas.openxmlformats.org/officeDocument/2006/relationships/hyperlink" Target="https://www.canada.ca/en/health-canada/services/drugs-health-products/medeffect-canada/adverse-reaction-reporting/mandatory-hospital-reporting/drugs-devices/guidance.html" TargetMode="External"/><Relationship Id="rId9" Type="http://schemas.openxmlformats.org/officeDocument/2006/relationships/hyperlink" Target="mailto:hc.canada.vigilance.sc@canada.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ada.ca/en/health-canada/services/drugs-health-products/legislation-guidelines/protecting-canadians-unsafe-drugs-act-vanessa-law-amendments-food-drugs-ac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ca/en/health-canada/services/drugs-health-products/legislation-guidelines/protecting-canadians-unsafe-drugs-act-vanessa-law-amendments-food-drugs-ac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708150" y="1246240"/>
            <a:ext cx="8496300" cy="424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algn="ctr">
              <a:defRPr/>
            </a:pPr>
            <a:r>
              <a:rPr kumimoji="0" lang="en-CA" altLang="en-US" sz="3200" b="1" i="0" u="none" strike="noStrike" kern="1200" cap="none" spc="0" normalizeH="0" baseline="0" noProof="0">
                <a:ln>
                  <a:noFill/>
                </a:ln>
                <a:solidFill>
                  <a:srgbClr val="1B416F"/>
                </a:solidFill>
                <a:effectLst/>
                <a:uLnTx/>
                <a:uFillTx/>
                <a:latin typeface="Arial"/>
                <a:ea typeface="ＭＳ Ｐゴシック"/>
                <a:cs typeface="Arial"/>
              </a:rPr>
              <a:t>Mandatory Reporting of Serious Adverse Drug Reactions and Medical Device Incidents by Hospitals</a:t>
            </a:r>
            <a:br>
              <a:rPr lang="en-CA" altLang="en-US" sz="3200" b="1" i="0" u="none" strike="noStrike" kern="1200" cap="none" spc="0" normalizeH="0" baseline="0" noProof="0">
                <a:ln>
                  <a:noFill/>
                </a:ln>
                <a:effectLst/>
                <a:uLnTx/>
                <a:uFillTx/>
                <a:latin typeface="Arial" panose="020B0604020202020204" pitchFamily="34" charset="0"/>
                <a:cs typeface="Arial" panose="020B0604020202020204" pitchFamily="34" charset="0"/>
              </a:rPr>
            </a:br>
            <a:br>
              <a:rPr lang="en-CA" altLang="en-US" sz="3200"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CA" altLang="en-US">
                <a:solidFill>
                  <a:srgbClr val="1B416F"/>
                </a:solidFill>
                <a:latin typeface="Arial"/>
                <a:ea typeface="ＭＳ Ｐゴシック"/>
                <a:cs typeface="Arial"/>
              </a:rPr>
              <a:t>Educational Support for Mandatory Reporting</a:t>
            </a:r>
          </a:p>
          <a:p>
            <a:pPr algn="ctr">
              <a:defRPr/>
            </a:pPr>
            <a:endParaRPr lang="en-CA" altLang="en-US" sz="3200">
              <a:solidFill>
                <a:schemeClr val="tx1"/>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Module 1: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Overview of Vanessa’s Law </a:t>
            </a:r>
            <a:b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br>
            <a:r>
              <a:rPr kumimoji="0" lang="en-CA"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and Reporting Requirements</a:t>
            </a:r>
            <a:endParaRPr kumimoji="0" lang="en-US" altLang="en-US" sz="3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en-CA"/>
              <a:t>Who was Vanessa?</a:t>
            </a:r>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54274" y="1136767"/>
            <a:ext cx="6722807" cy="4711256"/>
          </a:xfrm>
        </p:spPr>
        <p:txBody>
          <a:bodyPr vert="horz" lIns="91440" tIns="45720" rIns="91440" bIns="45720" rtlCol="0" anchor="t">
            <a:normAutofit/>
          </a:bodyPr>
          <a:lstStyle/>
          <a:p>
            <a:pPr marL="342900" lvl="0" indent="-342900" defTabSz="457200" eaLnBrk="0" fontAlgn="base" hangingPunct="0">
              <a:lnSpc>
                <a:spcPct val="110000"/>
              </a:lnSpc>
              <a:spcBef>
                <a:spcPts val="600"/>
              </a:spcBef>
              <a:spcAft>
                <a:spcPts val="1200"/>
              </a:spcAft>
              <a:buSzTx/>
              <a:defRPr/>
            </a:pPr>
            <a:r>
              <a:rPr lang="en-CA">
                <a:solidFill>
                  <a:prstClr val="black"/>
                </a:solidFill>
                <a:latin typeface="Arial"/>
                <a:ea typeface="ＭＳ Ｐゴシック" pitchFamily="34" charset="-128"/>
              </a:rPr>
              <a:t>Vanessa Young died in 2000, at the age of 15, of a cardiac arrhythmia after taking </a:t>
            </a:r>
            <a:r>
              <a:rPr lang="en-CA" err="1">
                <a:solidFill>
                  <a:prstClr val="black"/>
                </a:solidFill>
                <a:latin typeface="Arial"/>
                <a:ea typeface="ＭＳ Ｐゴシック" pitchFamily="34" charset="-128"/>
              </a:rPr>
              <a:t>cisapride</a:t>
            </a:r>
            <a:r>
              <a:rPr lang="en-CA">
                <a:solidFill>
                  <a:prstClr val="black"/>
                </a:solidFill>
                <a:latin typeface="Arial"/>
                <a:ea typeface="ＭＳ Ｐゴシック" pitchFamily="34" charset="-128"/>
              </a:rPr>
              <a:t> (</a:t>
            </a:r>
            <a:r>
              <a:rPr lang="en-CA" err="1">
                <a:solidFill>
                  <a:prstClr val="black"/>
                </a:solidFill>
                <a:latin typeface="Arial"/>
                <a:ea typeface="ＭＳ Ｐゴシック" pitchFamily="34" charset="-128"/>
              </a:rPr>
              <a:t>Prepulsid</a:t>
            </a:r>
            <a:r>
              <a:rPr lang="en-CA" baseline="30000">
                <a:solidFill>
                  <a:prstClr val="black"/>
                </a:solidFill>
                <a:latin typeface="Arial"/>
                <a:ea typeface="ＭＳ Ｐゴシック" pitchFamily="34" charset="-128"/>
              </a:rPr>
              <a:t>®</a:t>
            </a:r>
            <a:r>
              <a:rPr lang="en-CA">
                <a:solidFill>
                  <a:prstClr val="black"/>
                </a:solidFill>
                <a:latin typeface="Arial"/>
                <a:ea typeface="ＭＳ Ｐゴシック" pitchFamily="34" charset="-128"/>
              </a:rPr>
              <a:t>) as prescribed.</a:t>
            </a:r>
          </a:p>
          <a:p>
            <a:pPr marL="342900" lvl="0" indent="-342900" defTabSz="457200" eaLnBrk="0" fontAlgn="base" hangingPunct="0">
              <a:lnSpc>
                <a:spcPct val="110000"/>
              </a:lnSpc>
              <a:spcBef>
                <a:spcPts val="600"/>
              </a:spcBef>
              <a:spcAft>
                <a:spcPts val="1200"/>
              </a:spcAft>
              <a:buSzTx/>
              <a:defRPr/>
            </a:pPr>
            <a:r>
              <a:rPr lang="en-CA">
                <a:solidFill>
                  <a:prstClr val="black"/>
                </a:solidFill>
                <a:latin typeface="Arial"/>
                <a:ea typeface="ＭＳ Ｐゴシック" pitchFamily="34" charset="-128"/>
              </a:rPr>
              <a:t>A campaign for increased regulation of therapeutic products subsequently led to greater powers for Health Canada to request safety data from hospitals and industry about drugs and medical devices.</a:t>
            </a:r>
          </a:p>
          <a:p>
            <a:pPr marL="342900" lvl="0" indent="-342900" defTabSz="457200" eaLnBrk="0" fontAlgn="base" hangingPunct="0">
              <a:lnSpc>
                <a:spcPct val="110000"/>
              </a:lnSpc>
              <a:spcBef>
                <a:spcPts val="600"/>
              </a:spcBef>
              <a:spcAft>
                <a:spcPts val="1200"/>
              </a:spcAft>
              <a:buSzTx/>
              <a:defRPr/>
            </a:pPr>
            <a:r>
              <a:rPr lang="en-CA" b="1">
                <a:solidFill>
                  <a:prstClr val="black"/>
                </a:solidFill>
                <a:latin typeface="Arial"/>
                <a:ea typeface="ＭＳ Ｐゴシック" pitchFamily="34" charset="-128"/>
              </a:rPr>
              <a:t>Vanessa’s Law </a:t>
            </a:r>
            <a:r>
              <a:rPr lang="en-CA">
                <a:solidFill>
                  <a:prstClr val="black"/>
                </a:solidFill>
                <a:latin typeface="Arial"/>
                <a:ea typeface="ＭＳ Ｐゴシック" pitchFamily="34" charset="-128"/>
              </a:rPr>
              <a:t>was enacted in 2014 and the mandatory reporting requirements come into effect December 16</a:t>
            </a:r>
            <a:r>
              <a:rPr lang="en-CA" baseline="30000">
                <a:solidFill>
                  <a:prstClr val="black"/>
                </a:solidFill>
                <a:latin typeface="Arial"/>
                <a:ea typeface="ＭＳ Ｐゴシック" pitchFamily="34" charset="-128"/>
              </a:rPr>
              <a:t>th</a:t>
            </a:r>
            <a:r>
              <a:rPr lang="en-CA">
                <a:solidFill>
                  <a:prstClr val="black"/>
                </a:solidFill>
                <a:latin typeface="Arial"/>
                <a:ea typeface="ＭＳ Ｐゴシック" pitchFamily="34" charset="-128"/>
              </a:rPr>
              <a:t>, 2019.</a:t>
            </a:r>
            <a:endParaRPr lang="en-CA" altLang="en-US">
              <a:solidFill>
                <a:prstClr val="black"/>
              </a:solidFill>
              <a:latin typeface="Arial"/>
              <a:ea typeface="ＭＳ Ｐゴシック" pitchFamily="34" charset="-128"/>
            </a:endParaRPr>
          </a:p>
        </p:txBody>
      </p:sp>
      <p:pic>
        <p:nvPicPr>
          <p:cNvPr id="5" name="Picture 4">
            <a:extLst>
              <a:ext uri="{FF2B5EF4-FFF2-40B4-BE49-F238E27FC236}">
                <a16:creationId xmlns:a16="http://schemas.microsoft.com/office/drawing/2014/main" id="{3981E535-11B8-4F7F-866E-95E9DE35BE41}"/>
              </a:ext>
            </a:extLst>
          </p:cNvPr>
          <p:cNvPicPr>
            <a:picLocks noChangeAspect="1"/>
          </p:cNvPicPr>
          <p:nvPr/>
        </p:nvPicPr>
        <p:blipFill>
          <a:blip r:embed="rId3"/>
          <a:stretch>
            <a:fillRect/>
          </a:stretch>
        </p:blipFill>
        <p:spPr>
          <a:xfrm>
            <a:off x="7976323" y="1136767"/>
            <a:ext cx="3377477" cy="4084675"/>
          </a:xfrm>
          <a:prstGeom prst="rect">
            <a:avLst/>
          </a:prstGeom>
        </p:spPr>
      </p:pic>
    </p:spTree>
    <p:extLst>
      <p:ext uri="{BB962C8B-B14F-4D97-AF65-F5344CB8AC3E}">
        <p14:creationId xmlns:p14="http://schemas.microsoft.com/office/powerpoint/2010/main" val="268948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43F12-1DC0-461F-BA94-BD13FBFC12A1}"/>
              </a:ext>
            </a:extLst>
          </p:cNvPr>
          <p:cNvSpPr>
            <a:spLocks noGrp="1"/>
          </p:cNvSpPr>
          <p:nvPr>
            <p:ph type="title"/>
          </p:nvPr>
        </p:nvSpPr>
        <p:spPr/>
        <p:txBody>
          <a:bodyPr anchor="t"/>
          <a:lstStyle/>
          <a:p>
            <a:r>
              <a:rPr lang="en-CA" altLang="en-US">
                <a:latin typeface="Arial"/>
                <a:cs typeface="Arial"/>
              </a:rPr>
              <a:t>Why Is Mandatory Reporting of Serious ADRs and MDIs Important?</a:t>
            </a:r>
            <a:endParaRPr lang="en-CA">
              <a:latin typeface="Arial"/>
              <a:cs typeface="Arial"/>
            </a:endParaRPr>
          </a:p>
        </p:txBody>
      </p:sp>
      <p:sp>
        <p:nvSpPr>
          <p:cNvPr id="59395" name="Content Placeholder 4">
            <a:extLst>
              <a:ext uri="{FF2B5EF4-FFF2-40B4-BE49-F238E27FC236}">
                <a16:creationId xmlns:a16="http://schemas.microsoft.com/office/drawing/2014/main" id="{B5DAD161-306B-4BE3-A519-45A4C6C19342}"/>
              </a:ext>
            </a:extLst>
          </p:cNvPr>
          <p:cNvSpPr>
            <a:spLocks noGrp="1"/>
          </p:cNvSpPr>
          <p:nvPr>
            <p:ph idx="1"/>
          </p:nvPr>
        </p:nvSpPr>
        <p:spPr>
          <a:xfrm>
            <a:off x="838200" y="1507253"/>
            <a:ext cx="6806442" cy="4207747"/>
          </a:xfrm>
        </p:spPr>
        <p:txBody>
          <a:bodyPr vert="horz" lIns="91440" tIns="45720" rIns="91440" bIns="45720" rtlCol="0" anchor="t">
            <a:normAutofit/>
          </a:bodyPr>
          <a:lstStyle/>
          <a:p>
            <a:pPr>
              <a:lnSpc>
                <a:spcPct val="110000"/>
              </a:lnSpc>
              <a:spcBef>
                <a:spcPts val="600"/>
              </a:spcBef>
              <a:spcAft>
                <a:spcPts val="1200"/>
              </a:spcAft>
            </a:pPr>
            <a:r>
              <a:rPr lang="en-CA" sz="2000">
                <a:latin typeface="Arial"/>
                <a:cs typeface="Arial"/>
              </a:rPr>
              <a:t>Health Canada is continuously looking for ways to strengthen its knowledge</a:t>
            </a:r>
            <a:r>
              <a:rPr lang="en-CA" sz="2000">
                <a:solidFill>
                  <a:srgbClr val="FF0000"/>
                </a:solidFill>
                <a:latin typeface="Arial"/>
                <a:cs typeface="Arial"/>
              </a:rPr>
              <a:t> </a:t>
            </a:r>
            <a:r>
              <a:rPr lang="en-CA" sz="2000">
                <a:latin typeface="Arial"/>
                <a:cs typeface="Arial"/>
              </a:rPr>
              <a:t>base on product safety in the interest of improving patient outcomes and public health.</a:t>
            </a:r>
            <a:endParaRPr lang="en-CA">
              <a:latin typeface="Arial"/>
              <a:cs typeface="Arial"/>
            </a:endParaRPr>
          </a:p>
          <a:p>
            <a:pPr>
              <a:lnSpc>
                <a:spcPct val="110000"/>
              </a:lnSpc>
              <a:spcBef>
                <a:spcPts val="600"/>
              </a:spcBef>
              <a:spcAft>
                <a:spcPts val="1200"/>
              </a:spcAft>
            </a:pPr>
            <a:r>
              <a:rPr lang="en-CA">
                <a:latin typeface="Arial"/>
                <a:cs typeface="Arial"/>
              </a:rPr>
              <a:t>Serious ADR and MDI reports are important sources of information for identifying emerging safety issues.</a:t>
            </a:r>
            <a:endParaRPr lang="en-CA" sz="2000">
              <a:solidFill>
                <a:schemeClr val="tx1"/>
              </a:solidFill>
              <a:latin typeface="Arial" panose="020B0604020202020204" pitchFamily="34" charset="0"/>
              <a:cs typeface="Arial" panose="020B0604020202020204" pitchFamily="34" charset="0"/>
            </a:endParaRPr>
          </a:p>
          <a:p>
            <a:pPr>
              <a:lnSpc>
                <a:spcPct val="110000"/>
              </a:lnSpc>
              <a:spcBef>
                <a:spcPts val="600"/>
              </a:spcBef>
              <a:spcAft>
                <a:spcPts val="1200"/>
              </a:spcAft>
            </a:pPr>
            <a:r>
              <a:rPr lang="en-CA" altLang="en-US" sz="2000">
                <a:latin typeface="Arial"/>
                <a:cs typeface="Arial"/>
              </a:rPr>
              <a:t>Under-reporting and poor quality of reports is an issue in all countries. An international systematic review estimated that only </a:t>
            </a:r>
            <a:r>
              <a:rPr lang="en-CA" altLang="en-US">
                <a:latin typeface="Arial"/>
                <a:cs typeface="Arial"/>
              </a:rPr>
              <a:t>2-18% (median of approximately 6%)</a:t>
            </a:r>
            <a:r>
              <a:rPr lang="en-CA" altLang="en-US" sz="2000">
                <a:latin typeface="Arial"/>
                <a:cs typeface="Arial"/>
              </a:rPr>
              <a:t> of ADRs are reported.</a:t>
            </a:r>
            <a:r>
              <a:rPr lang="en-CA" altLang="en-US" baseline="30000">
                <a:latin typeface="Arial"/>
                <a:cs typeface="Arial"/>
              </a:rPr>
              <a:t>1</a:t>
            </a:r>
            <a:endParaRPr lang="en-CA" altLang="en-US" sz="2000" baseline="30000">
              <a:latin typeface="Arial"/>
              <a:cs typeface="Arial"/>
            </a:endParaRPr>
          </a:p>
        </p:txBody>
      </p:sp>
      <p:grpSp>
        <p:nvGrpSpPr>
          <p:cNvPr id="59397" name="Group 6">
            <a:extLst>
              <a:ext uri="{FF2B5EF4-FFF2-40B4-BE49-F238E27FC236}">
                <a16:creationId xmlns:a16="http://schemas.microsoft.com/office/drawing/2014/main" id="{6B1FBB43-7CC5-40ED-A690-D79D7882DF8D}"/>
              </a:ext>
            </a:extLst>
          </p:cNvPr>
          <p:cNvGrpSpPr>
            <a:grpSpLocks/>
          </p:cNvGrpSpPr>
          <p:nvPr/>
        </p:nvGrpSpPr>
        <p:grpSpPr bwMode="auto">
          <a:xfrm>
            <a:off x="7516812" y="1636808"/>
            <a:ext cx="4675188" cy="3606800"/>
            <a:chOff x="5123446" y="1885835"/>
            <a:chExt cx="4829350" cy="3606800"/>
          </a:xfrm>
        </p:grpSpPr>
        <p:graphicFrame>
          <p:nvGraphicFramePr>
            <p:cNvPr id="59399" name="Chart 7">
              <a:extLst>
                <a:ext uri="{FF2B5EF4-FFF2-40B4-BE49-F238E27FC236}">
                  <a16:creationId xmlns:a16="http://schemas.microsoft.com/office/drawing/2014/main" id="{7F1A0FA6-1B33-4DE9-A068-91208F0D8E94}"/>
                </a:ext>
              </a:extLst>
            </p:cNvPr>
            <p:cNvGraphicFramePr>
              <a:graphicFrameLocks/>
            </p:cNvGraphicFramePr>
            <p:nvPr>
              <p:extLst>
                <p:ext uri="{D42A27DB-BD31-4B8C-83A1-F6EECF244321}">
                  <p14:modId xmlns:p14="http://schemas.microsoft.com/office/powerpoint/2010/main" val="1868580029"/>
                </p:ext>
              </p:extLst>
            </p:nvPr>
          </p:nvGraphicFramePr>
          <p:xfrm>
            <a:off x="5123446" y="1885835"/>
            <a:ext cx="4829350" cy="3606800"/>
          </p:xfrm>
          <a:graphic>
            <a:graphicData uri="http://schemas.openxmlformats.org/presentationml/2006/ole">
              <mc:AlternateContent xmlns:mc="http://schemas.openxmlformats.org/markup-compatibility/2006">
                <mc:Choice xmlns:v="urn:schemas-microsoft-com:vml" Requires="v">
                  <p:oleObj spid="_x0000_s58379" r:id="rId4" imgW="4676037" imgH="3603048" progId="Excel.Chart.8">
                    <p:embed/>
                  </p:oleObj>
                </mc:Choice>
                <mc:Fallback>
                  <p:oleObj r:id="rId4" imgW="4676037" imgH="3603048" progId="Excel.Chart.8">
                    <p:embed/>
                    <p:pic>
                      <p:nvPicPr>
                        <p:cNvPr id="59399" name="Chart 7">
                          <a:extLst>
                            <a:ext uri="{FF2B5EF4-FFF2-40B4-BE49-F238E27FC236}">
                              <a16:creationId xmlns:a16="http://schemas.microsoft.com/office/drawing/2014/main" id="{7F1A0FA6-1B33-4DE9-A068-91208F0D8E9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446" y="1885835"/>
                          <a:ext cx="48293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DEE67F3E-BA4D-4895-8DEB-AF29C9673761}"/>
                </a:ext>
              </a:extLst>
            </p:cNvPr>
            <p:cNvSpPr txBox="1"/>
            <p:nvPr/>
          </p:nvSpPr>
          <p:spPr>
            <a:xfrm>
              <a:off x="6546833" y="3020445"/>
              <a:ext cx="1982576" cy="1030287"/>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4400" b="1" i="0" u="none" strike="noStrike" kern="1200" cap="none" spc="0" normalizeH="0" baseline="0" noProof="0">
                  <a:ln>
                    <a:noFill/>
                  </a:ln>
                  <a:solidFill>
                    <a:srgbClr val="C00000"/>
                  </a:solidFill>
                  <a:effectLst/>
                  <a:uLnTx/>
                  <a:uFillTx/>
                  <a:latin typeface="Arial"/>
                  <a:ea typeface="ＭＳ Ｐゴシック" panose="020B0600070205080204" pitchFamily="34" charset="-128"/>
                  <a:cs typeface="+mn-cs"/>
                </a:rPr>
                <a:t>~6%</a:t>
              </a:r>
              <a:r>
                <a:rPr kumimoji="0" lang="en-CA" sz="4400" b="1" i="0" u="none" strike="noStrike" kern="1200" cap="none" spc="0" normalizeH="0" baseline="0" noProof="0">
                  <a:ln>
                    <a:noFill/>
                  </a:ln>
                  <a:solidFill>
                    <a:srgbClr val="FF0000"/>
                  </a:solidFill>
                  <a:effectLst/>
                  <a:uLnTx/>
                  <a:uFillTx/>
                  <a:latin typeface="Arial"/>
                  <a:ea typeface="ＭＳ Ｐゴシック"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sz="600" b="1" i="0" u="none" strike="noStrike" kern="1200" cap="none" spc="0" normalizeH="0" baseline="0" noProof="0">
                <a:ln>
                  <a:noFill/>
                </a:ln>
                <a:solidFill>
                  <a:prstClr val="black"/>
                </a:solidFill>
                <a:effectLst/>
                <a:uLnTx/>
                <a:uFillTx/>
                <a:latin typeface="Arial"/>
                <a:ea typeface="ＭＳ Ｐゴシック" panose="020B0600070205080204"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1100" b="1" i="0" u="none" strike="noStrike" kern="1200" cap="none" spc="0" normalizeH="0" baseline="0" noProof="0">
                  <a:ln>
                    <a:noFill/>
                  </a:ln>
                  <a:solidFill>
                    <a:srgbClr val="C00000"/>
                  </a:solidFill>
                  <a:effectLst/>
                  <a:uLnTx/>
                  <a:uFillTx/>
                  <a:latin typeface="Arial"/>
                  <a:ea typeface="ＭＳ Ｐゴシック" panose="020B0600070205080204" pitchFamily="34" charset="-128"/>
                  <a:cs typeface="+mn-cs"/>
                </a:rPr>
                <a:t>of ADRs are reported</a:t>
              </a:r>
              <a:endParaRPr kumimoji="0" lang="en-CA" sz="2000" b="1" i="0" u="none" strike="noStrike" kern="1200" cap="none" spc="0" normalizeH="0" baseline="30000" noProof="0">
                <a:ln>
                  <a:noFill/>
                </a:ln>
                <a:solidFill>
                  <a:srgbClr val="C00000"/>
                </a:solidFill>
                <a:effectLst/>
                <a:uLnTx/>
                <a:uFillTx/>
                <a:latin typeface="Arial"/>
                <a:ea typeface="ＭＳ Ｐゴシック" panose="020B0600070205080204" pitchFamily="34" charset="-128"/>
                <a:cs typeface="+mn-cs"/>
              </a:endParaRPr>
            </a:p>
          </p:txBody>
        </p:sp>
      </p:grpSp>
      <p:sp>
        <p:nvSpPr>
          <p:cNvPr id="59398" name="Text Box 4">
            <a:extLst>
              <a:ext uri="{FF2B5EF4-FFF2-40B4-BE49-F238E27FC236}">
                <a16:creationId xmlns:a16="http://schemas.microsoft.com/office/drawing/2014/main" id="{303AA4E0-5A72-4914-A554-3D1600653F91}"/>
              </a:ext>
            </a:extLst>
          </p:cNvPr>
          <p:cNvSpPr txBox="1">
            <a:spLocks noChangeArrowheads="1"/>
          </p:cNvSpPr>
          <p:nvPr/>
        </p:nvSpPr>
        <p:spPr bwMode="auto">
          <a:xfrm>
            <a:off x="838200" y="6086271"/>
            <a:ext cx="96517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1200" b="0" i="0" u="none" strike="noStrike" kern="1200" cap="none" spc="0" normalizeH="0" baseline="30000" noProof="0">
                <a:ln>
                  <a:noFill/>
                </a:ln>
                <a:solidFill>
                  <a:prstClr val="black"/>
                </a:solidFill>
                <a:effectLst/>
                <a:uLnTx/>
                <a:uFillTx/>
                <a:latin typeface="Arial" panose="020B0604020202020204" pitchFamily="34" charset="0"/>
                <a:ea typeface="ＭＳ Ｐゴシック" panose="020B0600070205080204" pitchFamily="34" charset="-128"/>
                <a:cs typeface="+mn-cs"/>
              </a:rPr>
              <a:t>1 </a:t>
            </a:r>
            <a:r>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Hazell</a:t>
            </a:r>
            <a:r>
              <a:rPr lang="en-CA" altLang="en-US" sz="1200">
                <a:solidFill>
                  <a:prstClr val="black"/>
                </a:solidFill>
              </a:rPr>
              <a:t> L, </a:t>
            </a:r>
            <a:r>
              <a:rPr lang="en-CA" altLang="en-US" sz="1200" err="1">
                <a:solidFill>
                  <a:prstClr val="black"/>
                </a:solidFill>
              </a:rPr>
              <a:t>Shakir</a:t>
            </a:r>
            <a:r>
              <a:rPr lang="en-CA" altLang="en-US" sz="1200">
                <a:solidFill>
                  <a:prstClr val="black"/>
                </a:solidFill>
              </a:rPr>
              <a:t> SAW</a:t>
            </a:r>
            <a:r>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Under-reporting of adverse drug reactions: a systematic review. Drug </a:t>
            </a:r>
            <a:r>
              <a:rPr kumimoji="0" lang="en-CA" altLang="en-US" sz="1200" b="0" i="0" u="none" strike="noStrike" kern="1200" cap="none" spc="0" normalizeH="0" baseline="0" noProof="0" err="1">
                <a:ln>
                  <a:noFill/>
                </a:ln>
                <a:solidFill>
                  <a:prstClr val="black"/>
                </a:solidFill>
                <a:effectLst/>
                <a:uLnTx/>
                <a:uFillTx/>
                <a:latin typeface="Arial" panose="020B0604020202020204" pitchFamily="34" charset="0"/>
                <a:ea typeface="ＭＳ Ｐゴシック" panose="020B0600070205080204" pitchFamily="34" charset="-128"/>
                <a:cs typeface="+mn-cs"/>
              </a:rPr>
              <a:t>Saf</a:t>
            </a:r>
            <a:r>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2006;29(5):</a:t>
            </a:r>
            <a:r>
              <a:rPr kumimoji="0" lang="en-CA" altLang="en-US" sz="1200" b="0" i="0" u="none" strike="noStrike" kern="1200" cap="none" spc="0" normalizeH="0" noProof="0">
                <a:ln>
                  <a:noFill/>
                </a:ln>
                <a:solidFill>
                  <a:prstClr val="black"/>
                </a:solidFill>
                <a:effectLst/>
                <a:uLnTx/>
                <a:uFillTx/>
                <a:latin typeface="Arial" panose="020B0604020202020204" pitchFamily="34" charset="0"/>
                <a:ea typeface="ＭＳ Ｐゴシック" panose="020B0600070205080204" pitchFamily="34" charset="-128"/>
                <a:cs typeface="+mn-cs"/>
              </a:rPr>
              <a:t>385-396.</a:t>
            </a:r>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Title 1">
            <a:extLst>
              <a:ext uri="{FF2B5EF4-FFF2-40B4-BE49-F238E27FC236}">
                <a16:creationId xmlns:a16="http://schemas.microsoft.com/office/drawing/2014/main" id="{C26C4DCE-3726-4145-B0CF-0298DC0E8546}"/>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F9D1CC4-6B3D-4234-B788-F6EBE655054B}"/>
              </a:ext>
            </a:extLst>
          </p:cNvPr>
          <p:cNvGrpSpPr/>
          <p:nvPr/>
        </p:nvGrpSpPr>
        <p:grpSpPr>
          <a:xfrm>
            <a:off x="842968" y="1484612"/>
            <a:ext cx="10506064" cy="4034470"/>
            <a:chOff x="747958" y="1795727"/>
            <a:chExt cx="10506064" cy="3122454"/>
          </a:xfrm>
        </p:grpSpPr>
        <p:cxnSp>
          <p:nvCxnSpPr>
            <p:cNvPr id="15" name="Straight Connector 14">
              <a:extLst>
                <a:ext uri="{FF2B5EF4-FFF2-40B4-BE49-F238E27FC236}">
                  <a16:creationId xmlns:a16="http://schemas.microsoft.com/office/drawing/2014/main" id="{98DE9BBF-9BDF-4F64-8CBD-451E983B6D1E}"/>
                </a:ext>
              </a:extLst>
            </p:cNvPr>
            <p:cNvCxnSpPr>
              <a:cxnSpLocks/>
            </p:cNvCxnSpPr>
            <p:nvPr/>
          </p:nvCxnSpPr>
          <p:spPr>
            <a:xfrm>
              <a:off x="10028956" y="2491320"/>
              <a:ext cx="0" cy="1076558"/>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5" name="Straight Connector 4">
              <a:extLst>
                <a:ext uri="{FF2B5EF4-FFF2-40B4-BE49-F238E27FC236}">
                  <a16:creationId xmlns:a16="http://schemas.microsoft.com/office/drawing/2014/main" id="{9755ECB4-7712-4327-A0CF-576BA0B1B9FE}"/>
                </a:ext>
              </a:extLst>
            </p:cNvPr>
            <p:cNvCxnSpPr>
              <a:cxnSpLocks/>
            </p:cNvCxnSpPr>
            <p:nvPr/>
          </p:nvCxnSpPr>
          <p:spPr>
            <a:xfrm>
              <a:off x="1991318" y="2491320"/>
              <a:ext cx="0" cy="1119009"/>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6" name="Straight Connector 5">
              <a:extLst>
                <a:ext uri="{FF2B5EF4-FFF2-40B4-BE49-F238E27FC236}">
                  <a16:creationId xmlns:a16="http://schemas.microsoft.com/office/drawing/2014/main" id="{17D70D13-DB59-42B8-91D4-855ADA485522}"/>
                </a:ext>
              </a:extLst>
            </p:cNvPr>
            <p:cNvCxnSpPr>
              <a:cxnSpLocks/>
            </p:cNvCxnSpPr>
            <p:nvPr/>
          </p:nvCxnSpPr>
          <p:spPr>
            <a:xfrm>
              <a:off x="7338000" y="2491320"/>
              <a:ext cx="0" cy="1150575"/>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7" name="Straight Connector 6">
              <a:extLst>
                <a:ext uri="{FF2B5EF4-FFF2-40B4-BE49-F238E27FC236}">
                  <a16:creationId xmlns:a16="http://schemas.microsoft.com/office/drawing/2014/main" id="{9051D719-60EC-4143-979A-DC44B7033618}"/>
                </a:ext>
              </a:extLst>
            </p:cNvPr>
            <p:cNvCxnSpPr>
              <a:cxnSpLocks/>
            </p:cNvCxnSpPr>
            <p:nvPr/>
          </p:nvCxnSpPr>
          <p:spPr>
            <a:xfrm>
              <a:off x="4663979" y="2491320"/>
              <a:ext cx="0" cy="1150577"/>
            </a:xfrm>
            <a:prstGeom prst="line">
              <a:avLst/>
            </a:prstGeom>
            <a:solidFill>
              <a:srgbClr val="FFFFFF"/>
            </a:solidFill>
            <a:ln w="28575" cap="flat" cmpd="sng" algn="ctr">
              <a:solidFill>
                <a:schemeClr val="accent2">
                  <a:lumMod val="75000"/>
                </a:schemeClr>
              </a:solidFill>
              <a:prstDash val="solid"/>
              <a:miter lim="800000"/>
            </a:ln>
            <a:effectLst/>
          </p:spPr>
        </p:cxnSp>
        <p:sp>
          <p:nvSpPr>
            <p:cNvPr id="8" name="Rectangle 7">
              <a:extLst>
                <a:ext uri="{FF2B5EF4-FFF2-40B4-BE49-F238E27FC236}">
                  <a16:creationId xmlns:a16="http://schemas.microsoft.com/office/drawing/2014/main" id="{4BE18889-6030-4823-B9C0-5CF74E6AE134}"/>
                </a:ext>
              </a:extLst>
            </p:cNvPr>
            <p:cNvSpPr/>
            <p:nvPr/>
          </p:nvSpPr>
          <p:spPr bwMode="auto">
            <a:xfrm>
              <a:off x="747958" y="290685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IDENTIFICATION</a:t>
              </a: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kern="0">
                  <a:solidFill>
                    <a:prstClr val="black"/>
                  </a:solidFill>
                  <a:latin typeface="Arial" panose="020B0604020202020204" pitchFamily="34" charset="0"/>
                  <a:cs typeface="Arial" panose="020B0604020202020204" pitchFamily="34" charset="0"/>
                </a:rPr>
                <a:t>of </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emerging safety issues</a:t>
              </a:r>
              <a:r>
                <a:rPr kumimoji="0" lang="en-CA" sz="2000" b="0" i="0" u="none" strike="noStrike" kern="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related to drugs and medical devices 	</a:t>
              </a:r>
            </a:p>
          </p:txBody>
        </p:sp>
        <p:sp>
          <p:nvSpPr>
            <p:cNvPr id="9" name="Rectangle 8">
              <a:extLst>
                <a:ext uri="{FF2B5EF4-FFF2-40B4-BE49-F238E27FC236}">
                  <a16:creationId xmlns:a16="http://schemas.microsoft.com/office/drawing/2014/main" id="{EC7BC41F-D834-4F58-A888-4BA07287BD19}"/>
                </a:ext>
              </a:extLst>
            </p:cNvPr>
            <p:cNvSpPr/>
            <p:nvPr/>
          </p:nvSpPr>
          <p:spPr bwMode="auto">
            <a:xfrm>
              <a:off x="3421979"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ASSESSMENT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kern="0">
                  <a:solidFill>
                    <a:prstClr val="black"/>
                  </a:solidFill>
                  <a:latin typeface="Arial" panose="020B0604020202020204" pitchFamily="34" charset="0"/>
                  <a:cs typeface="Arial" panose="020B0604020202020204" pitchFamily="34" charset="0"/>
                </a:rPr>
                <a:t>o</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 harm vs. benefit of drugs and medical devices 	</a:t>
              </a:r>
            </a:p>
          </p:txBody>
        </p:sp>
        <p:sp>
          <p:nvSpPr>
            <p:cNvPr id="10" name="Rectangle 9">
              <a:extLst>
                <a:ext uri="{FF2B5EF4-FFF2-40B4-BE49-F238E27FC236}">
                  <a16:creationId xmlns:a16="http://schemas.microsoft.com/office/drawing/2014/main" id="{CAD456B4-16EC-4728-9E80-A9B9C0539C05}"/>
                </a:ext>
              </a:extLst>
            </p:cNvPr>
            <p:cNvSpPr/>
            <p:nvPr/>
          </p:nvSpPr>
          <p:spPr bwMode="auto">
            <a:xfrm>
              <a:off x="6096000"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108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SHARING</a:t>
              </a:r>
              <a:endPar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kern="0">
                  <a:solidFill>
                    <a:prstClr val="black"/>
                  </a:solidFill>
                  <a:latin typeface="Arial" panose="020B0604020202020204" pitchFamily="34" charset="0"/>
                  <a:cs typeface="Arial" panose="020B0604020202020204" pitchFamily="34" charset="0"/>
                </a:rPr>
                <a:t>o</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 learning, including warnings</a:t>
              </a:r>
              <a:r>
                <a:rPr kumimoji="0" lang="en-CA" sz="2000" b="0" i="0" u="none" strike="noStrike" kern="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and advisories for</a:t>
              </a:r>
              <a:r>
                <a:rPr kumimoji="0" lang="en-CA" sz="2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health care providers, patients, and stakeholders</a:t>
              </a:r>
            </a:p>
          </p:txBody>
        </p:sp>
        <p:sp>
          <p:nvSpPr>
            <p:cNvPr id="11" name="Rectangle 10">
              <a:extLst>
                <a:ext uri="{FF2B5EF4-FFF2-40B4-BE49-F238E27FC236}">
                  <a16:creationId xmlns:a16="http://schemas.microsoft.com/office/drawing/2014/main" id="{CC798778-2BE3-4F14-812E-16CD68A445B2}"/>
                </a:ext>
              </a:extLst>
            </p:cNvPr>
            <p:cNvSpPr/>
            <p:nvPr/>
          </p:nvSpPr>
          <p:spPr>
            <a:xfrm>
              <a:off x="1989959" y="1795727"/>
              <a:ext cx="8038387" cy="702146"/>
            </a:xfrm>
            <a:prstGeom prst="rect">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Serious ADR and MDI Reporting Contributes to:</a:t>
              </a:r>
              <a:endParaRPr kumimoji="0" lang="en-CA" sz="2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C419229C-97D0-4D89-AB8A-4BEAC69D9DAB}"/>
                </a:ext>
              </a:extLst>
            </p:cNvPr>
            <p:cNvSpPr/>
            <p:nvPr/>
          </p:nvSpPr>
          <p:spPr bwMode="auto">
            <a:xfrm>
              <a:off x="8770022"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36000" bIns="252000" anchor="t" anchorCtr="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IMPROVEMENT</a:t>
              </a: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a:solidFill>
                    <a:prstClr val="black"/>
                  </a:solidFill>
                  <a:latin typeface="Arial" panose="020B0604020202020204" pitchFamily="34" charset="0"/>
                  <a:cs typeface="Arial" panose="020B0604020202020204" pitchFamily="34" charset="0"/>
                </a:rPr>
                <a:t>o</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 safety of products through risk mitigation such as a labelling change, a product information update, or a recall</a:t>
              </a:r>
            </a:p>
          </p:txBody>
        </p:sp>
      </p:grpSp>
      <p:sp>
        <p:nvSpPr>
          <p:cNvPr id="14" name="Title 1">
            <a:extLst>
              <a:ext uri="{FF2B5EF4-FFF2-40B4-BE49-F238E27FC236}">
                <a16:creationId xmlns:a16="http://schemas.microsoft.com/office/drawing/2014/main" id="{0E4C2DBC-2A42-4C3F-A4A4-B049958B141A}"/>
              </a:ext>
            </a:extLst>
          </p:cNvPr>
          <p:cNvSpPr>
            <a:spLocks noGrp="1"/>
          </p:cNvSpPr>
          <p:nvPr>
            <p:ph type="title"/>
          </p:nvPr>
        </p:nvSpPr>
        <p:spPr>
          <a:xfrm>
            <a:off x="838200" y="365125"/>
            <a:ext cx="10515600" cy="1325563"/>
          </a:xfrm>
        </p:spPr>
        <p:txBody>
          <a:bodyPr anchor="t"/>
          <a:lstStyle/>
          <a:p>
            <a:r>
              <a:rPr lang="en-CA"/>
              <a:t>What Are the Benefits of Serious ADR and MDI Reporting?</a:t>
            </a:r>
          </a:p>
        </p:txBody>
      </p:sp>
    </p:spTree>
    <p:extLst>
      <p:ext uri="{BB962C8B-B14F-4D97-AF65-F5344CB8AC3E}">
        <p14:creationId xmlns:p14="http://schemas.microsoft.com/office/powerpoint/2010/main" val="40825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B391-7A54-4264-AC75-0EA14DB2C211}"/>
              </a:ext>
            </a:extLst>
          </p:cNvPr>
          <p:cNvSpPr>
            <a:spLocks noGrp="1"/>
          </p:cNvSpPr>
          <p:nvPr>
            <p:ph type="title"/>
          </p:nvPr>
        </p:nvSpPr>
        <p:spPr>
          <a:xfrm>
            <a:off x="838200" y="498937"/>
            <a:ext cx="10515600" cy="1325563"/>
          </a:xfrm>
        </p:spPr>
        <p:txBody>
          <a:bodyPr anchor="t"/>
          <a:lstStyle/>
          <a:p>
            <a:r>
              <a:rPr lang="en-US" altLang="en-US">
                <a:latin typeface="Arial"/>
                <a:cs typeface="Arial"/>
              </a:rPr>
              <a:t>Serious ADR and MDI Reporting and Learning </a:t>
            </a:r>
            <a:r>
              <a:rPr lang="en-US" i="1">
                <a:latin typeface="Arial"/>
                <a:cs typeface="Arial"/>
              </a:rPr>
              <a:t> </a:t>
            </a:r>
            <a:endParaRPr lang="en-CA">
              <a:latin typeface="Arial"/>
              <a:cs typeface="Arial"/>
            </a:endParaRPr>
          </a:p>
        </p:txBody>
      </p:sp>
      <p:sp>
        <p:nvSpPr>
          <p:cNvPr id="3" name="Content Placeholder 2">
            <a:extLst>
              <a:ext uri="{FF2B5EF4-FFF2-40B4-BE49-F238E27FC236}">
                <a16:creationId xmlns:a16="http://schemas.microsoft.com/office/drawing/2014/main" id="{2C9F9CE3-E66D-4543-B7B4-7E5C34CED279}"/>
              </a:ext>
            </a:extLst>
          </p:cNvPr>
          <p:cNvSpPr>
            <a:spLocks noGrp="1"/>
          </p:cNvSpPr>
          <p:nvPr>
            <p:ph idx="1"/>
          </p:nvPr>
        </p:nvSpPr>
        <p:spPr/>
        <p:txBody>
          <a:bodyPr/>
          <a:lstStyle/>
          <a:p>
            <a:endParaRPr lang="en-CA"/>
          </a:p>
          <a:p>
            <a:endParaRPr lang="en-CA"/>
          </a:p>
          <a:p>
            <a:endParaRPr lang="en-CA"/>
          </a:p>
        </p:txBody>
      </p:sp>
      <p:sp>
        <p:nvSpPr>
          <p:cNvPr id="5" name="TextBox 4">
            <a:extLst>
              <a:ext uri="{FF2B5EF4-FFF2-40B4-BE49-F238E27FC236}">
                <a16:creationId xmlns:a16="http://schemas.microsoft.com/office/drawing/2014/main" id="{E915D354-83CE-430B-BBCC-EA815E6C092B}"/>
              </a:ext>
            </a:extLst>
          </p:cNvPr>
          <p:cNvSpPr txBox="1"/>
          <p:nvPr/>
        </p:nvSpPr>
        <p:spPr>
          <a:xfrm>
            <a:off x="7196134" y="1825625"/>
            <a:ext cx="4157666" cy="2964914"/>
          </a:xfrm>
          <a:prstGeom prst="rect">
            <a:avLst/>
          </a:prstGeom>
          <a:noFill/>
        </p:spPr>
        <p:txBody>
          <a:bodyPr wrap="square" rtlCol="0" anchor="t">
            <a:spAutoFit/>
          </a:bodyPr>
          <a:lstStyle/>
          <a:p>
            <a:pPr marL="342900" indent="-342900">
              <a:lnSpc>
                <a:spcPct val="110000"/>
              </a:lnSpc>
              <a:spcAft>
                <a:spcPts val="1200"/>
              </a:spcAft>
              <a:buFont typeface="Arial" panose="020B0604020202020204" pitchFamily="34" charset="0"/>
              <a:buChar char="•"/>
              <a:defRPr/>
            </a:pPr>
            <a:r>
              <a:rPr lang="en-US">
                <a:latin typeface="Arial"/>
                <a:cs typeface="Arial"/>
              </a:rPr>
              <a:t>Under Vanessa’s </a:t>
            </a:r>
            <a:r>
              <a:rPr kumimoji="0" lang="en-US" sz="1800" b="0" i="0" u="none" strike="noStrike" kern="1200" cap="none" spc="0" normalizeH="0" baseline="0" noProof="0">
                <a:ln>
                  <a:noFill/>
                </a:ln>
                <a:effectLst/>
                <a:uLnTx/>
                <a:uFillTx/>
                <a:latin typeface="Arial"/>
                <a:cs typeface="Arial"/>
              </a:rPr>
              <a:t>Law</a:t>
            </a:r>
            <a:r>
              <a:rPr lang="en-US">
                <a:latin typeface="Arial"/>
                <a:cs typeface="Arial"/>
              </a:rPr>
              <a:t>,</a:t>
            </a:r>
            <a:r>
              <a:rPr kumimoji="0" lang="en-CA" sz="1800" b="0" i="0" u="none" strike="noStrike" kern="1200" cap="none" spc="0" normalizeH="0" baseline="0" noProof="0">
                <a:ln>
                  <a:noFill/>
                </a:ln>
                <a:effectLst/>
                <a:uLnTx/>
                <a:uFillTx/>
                <a:latin typeface="Arial"/>
                <a:cs typeface="Arial"/>
              </a:rPr>
              <a:t> the reporting of serious ADRs and MDIs to Health Canada</a:t>
            </a:r>
            <a:r>
              <a:rPr lang="en-CA">
                <a:latin typeface="Arial"/>
                <a:cs typeface="Arial"/>
              </a:rPr>
              <a:t> is mandatory by hospitals. </a:t>
            </a:r>
            <a:endParaRPr kumimoji="0" lang="en-CA"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effectLst/>
                <a:uLnTx/>
                <a:uFillTx/>
                <a:latin typeface="Arial"/>
                <a:cs typeface="Arial"/>
              </a:rPr>
              <a:t>Analysis and shared learning from these reports contribute to achieving the goal of providing safer health care and health products</a:t>
            </a:r>
            <a:r>
              <a:rPr kumimoji="0" lang="en-CA" sz="1800" b="0" i="0" u="none" strike="noStrike" kern="1200" cap="none" spc="0" normalizeH="0" noProof="0">
                <a:ln>
                  <a:noFill/>
                </a:ln>
                <a:effectLst/>
                <a:uLnTx/>
                <a:uFillTx/>
                <a:latin typeface="Arial"/>
                <a:cs typeface="Arial"/>
              </a:rPr>
              <a:t>.</a:t>
            </a:r>
            <a:endParaRPr lang="en-CA" sz="1800" b="0" i="0" u="none" strike="noStrike" kern="1200" cap="none" spc="0" normalizeH="0" noProof="0">
              <a:ln>
                <a:noFill/>
              </a:ln>
              <a:effectLst/>
              <a:uLnTx/>
              <a:uFillTx/>
              <a:latin typeface="Arial"/>
              <a:cs typeface="Arial"/>
            </a:endParaRPr>
          </a:p>
        </p:txBody>
      </p:sp>
      <p:pic>
        <p:nvPicPr>
          <p:cNvPr id="6" name="Picture 5">
            <a:extLst>
              <a:ext uri="{FF2B5EF4-FFF2-40B4-BE49-F238E27FC236}">
                <a16:creationId xmlns:a16="http://schemas.microsoft.com/office/drawing/2014/main" id="{97B5ED00-1C3D-400A-9A00-79736BBFB02F}"/>
              </a:ext>
            </a:extLst>
          </p:cNvPr>
          <p:cNvPicPr>
            <a:picLocks noChangeAspect="1"/>
          </p:cNvPicPr>
          <p:nvPr/>
        </p:nvPicPr>
        <p:blipFill rotWithShape="1">
          <a:blip r:embed="rId3"/>
          <a:srcRect l="22735" t="11396" r="22873" b="1310"/>
          <a:stretch/>
        </p:blipFill>
        <p:spPr>
          <a:xfrm>
            <a:off x="1430978" y="1161718"/>
            <a:ext cx="5172379" cy="5015244"/>
          </a:xfrm>
          <a:prstGeom prst="rect">
            <a:avLst/>
          </a:prstGeom>
        </p:spPr>
      </p:pic>
    </p:spTree>
    <p:extLst>
      <p:ext uri="{BB962C8B-B14F-4D97-AF65-F5344CB8AC3E}">
        <p14:creationId xmlns:p14="http://schemas.microsoft.com/office/powerpoint/2010/main" val="128263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en-CA" sz="3200" b="1">
                <a:solidFill>
                  <a:srgbClr val="1B416F"/>
                </a:solidFill>
              </a:rPr>
              <a:t>Regulations for </a:t>
            </a:r>
          </a:p>
          <a:p>
            <a:pPr marL="0" indent="0" algn="ctr">
              <a:buNone/>
            </a:pPr>
            <a:r>
              <a:rPr lang="en-CA" sz="3200" b="1">
                <a:solidFill>
                  <a:srgbClr val="1B416F"/>
                </a:solidFill>
              </a:rPr>
              <a:t>Mandatory Reporting</a:t>
            </a:r>
          </a:p>
        </p:txBody>
      </p:sp>
    </p:spTree>
    <p:extLst>
      <p:ext uri="{BB962C8B-B14F-4D97-AF65-F5344CB8AC3E}">
        <p14:creationId xmlns:p14="http://schemas.microsoft.com/office/powerpoint/2010/main" val="257118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p:txBody>
          <a:bodyPr anchor="t"/>
          <a:lstStyle/>
          <a:p>
            <a:r>
              <a:rPr lang="en-US" altLang="en-US">
                <a:latin typeface="Arial"/>
                <a:cs typeface="Arial"/>
              </a:rPr>
              <a:t>Who Is Required to Report?</a:t>
            </a:r>
            <a:endParaRPr lang="en-CA" altLang="en-US">
              <a:latin typeface="Arial"/>
              <a:cs typeface="Arial"/>
            </a:endParaRPr>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200" y="1087121"/>
            <a:ext cx="10515600" cy="3308416"/>
          </a:xfrm>
        </p:spPr>
        <p:txBody>
          <a:bodyPr vert="horz" lIns="91440" tIns="45720" rIns="91440" bIns="45720" rtlCol="0" anchor="t">
            <a:normAutofit/>
          </a:bodyPr>
          <a:lstStyle/>
          <a:p>
            <a:pPr marL="0" lvl="1" indent="0">
              <a:lnSpc>
                <a:spcPct val="100000"/>
              </a:lnSpc>
              <a:spcBef>
                <a:spcPts val="600"/>
              </a:spcBef>
              <a:spcAft>
                <a:spcPts val="1000"/>
              </a:spcAft>
              <a:buNone/>
              <a:defRPr/>
            </a:pPr>
            <a:r>
              <a:rPr lang="en-US" sz="2000">
                <a:latin typeface="Arial"/>
                <a:ea typeface="Times New Roman"/>
                <a:cs typeface="Times"/>
              </a:rPr>
              <a:t>The regulations apply to </a:t>
            </a:r>
            <a:r>
              <a:rPr lang="en-US" sz="2000" b="1">
                <a:latin typeface="Arial"/>
                <a:ea typeface="Times New Roman"/>
                <a:cs typeface="Times"/>
              </a:rPr>
              <a:t>all</a:t>
            </a:r>
            <a:r>
              <a:rPr lang="en-US" sz="2000">
                <a:latin typeface="Arial"/>
                <a:ea typeface="Times New Roman"/>
                <a:cs typeface="Times"/>
              </a:rPr>
              <a:t> </a:t>
            </a:r>
            <a:r>
              <a:rPr lang="en-US" sz="2000" b="1">
                <a:latin typeface="Arial"/>
                <a:ea typeface="Times New Roman"/>
                <a:cs typeface="Times"/>
              </a:rPr>
              <a:t>hospitals.</a:t>
            </a:r>
            <a:r>
              <a:rPr lang="en-US" sz="2000">
                <a:latin typeface="Arial"/>
                <a:ea typeface="Times New Roman"/>
                <a:cs typeface="Times"/>
              </a:rPr>
              <a:t> </a:t>
            </a:r>
            <a:endParaRPr lang="en-US" sz="2000">
              <a:ea typeface="Times New Roman"/>
              <a:cs typeface="Times" panose="02020603050405020304" pitchFamily="18" charset="0"/>
            </a:endParaRPr>
          </a:p>
          <a:p>
            <a:pPr marL="0" indent="0">
              <a:lnSpc>
                <a:spcPct val="100000"/>
              </a:lnSpc>
              <a:spcBef>
                <a:spcPts val="600"/>
              </a:spcBef>
              <a:spcAft>
                <a:spcPts val="600"/>
              </a:spcAft>
              <a:buNone/>
              <a:defRPr/>
            </a:pPr>
            <a:r>
              <a:rPr lang="en-CA">
                <a:latin typeface="Arial"/>
                <a:ea typeface="Times New Roman"/>
                <a:cs typeface="Times"/>
              </a:rPr>
              <a:t>The regulations define a </a:t>
            </a:r>
            <a:r>
              <a:rPr lang="en-CA" b="1">
                <a:latin typeface="Arial"/>
                <a:ea typeface="Times New Roman"/>
                <a:cs typeface="Times"/>
              </a:rPr>
              <a:t>hospital </a:t>
            </a:r>
            <a:r>
              <a:rPr lang="en-CA">
                <a:latin typeface="Arial"/>
                <a:ea typeface="Times New Roman"/>
                <a:cs typeface="Times"/>
              </a:rPr>
              <a:t>as a facility that:</a:t>
            </a:r>
          </a:p>
          <a:p>
            <a:pPr marL="541338" indent="-269875">
              <a:lnSpc>
                <a:spcPct val="100000"/>
              </a:lnSpc>
              <a:spcBef>
                <a:spcPts val="600"/>
              </a:spcBef>
              <a:spcAft>
                <a:spcPts val="600"/>
              </a:spcAft>
              <a:buSzPct val="100000"/>
              <a:defRPr/>
            </a:pPr>
            <a:r>
              <a:rPr lang="en-CA" sz="1800">
                <a:latin typeface="Arial"/>
                <a:ea typeface="Times New Roman"/>
                <a:cs typeface="Times"/>
              </a:rPr>
              <a:t>is licensed, approved or designated as a hospital by a province or territory, in accordance with the laws of the province or territory, to provide care or treatment to persons suffering from any form of disease or illness; or</a:t>
            </a:r>
          </a:p>
          <a:p>
            <a:pPr marL="541338" indent="-269875">
              <a:lnSpc>
                <a:spcPct val="100000"/>
              </a:lnSpc>
              <a:spcBef>
                <a:spcPts val="600"/>
              </a:spcBef>
              <a:spcAft>
                <a:spcPts val="1000"/>
              </a:spcAft>
              <a:buSzPct val="100000"/>
              <a:defRPr/>
            </a:pPr>
            <a:r>
              <a:rPr lang="en-CA" sz="1800">
                <a:latin typeface="Arial"/>
                <a:ea typeface="Times New Roman"/>
                <a:cs typeface="Times"/>
              </a:rPr>
              <a:t>is operated by the Government of Canada and provides health services to in-patients.</a:t>
            </a:r>
          </a:p>
          <a:p>
            <a:pPr marL="0" indent="0">
              <a:lnSpc>
                <a:spcPct val="100000"/>
              </a:lnSpc>
              <a:spcBef>
                <a:spcPts val="1200"/>
              </a:spcBef>
              <a:buSzPct val="50000"/>
              <a:buNone/>
              <a:defRPr/>
            </a:pPr>
            <a:r>
              <a:rPr lang="en-CA" sz="1600">
                <a:latin typeface="Arial"/>
                <a:ea typeface="Times New Roman"/>
                <a:cs typeface="Times"/>
              </a:rPr>
              <a:t>    </a:t>
            </a:r>
          </a:p>
          <a:p>
            <a:pPr marL="0" indent="0">
              <a:lnSpc>
                <a:spcPct val="100000"/>
              </a:lnSpc>
              <a:spcBef>
                <a:spcPts val="1200"/>
              </a:spcBef>
              <a:buSzPct val="50000"/>
              <a:buNone/>
              <a:defRPr/>
            </a:pPr>
            <a:r>
              <a:rPr lang="en-CA" sz="1600"/>
              <a:t> </a:t>
            </a:r>
          </a:p>
          <a:p>
            <a:pPr marL="0" indent="0">
              <a:lnSpc>
                <a:spcPct val="100000"/>
              </a:lnSpc>
              <a:spcBef>
                <a:spcPts val="600"/>
              </a:spcBef>
              <a:buSzPct val="50000"/>
              <a:buNone/>
              <a:defRPr/>
            </a:pPr>
            <a:endParaRPr lang="en-CA">
              <a:latin typeface="Arial"/>
              <a:ea typeface="Times New Roman"/>
              <a:cs typeface="Times"/>
            </a:endParaRPr>
          </a:p>
          <a:p>
            <a:pPr marL="457200" lvl="1" indent="0">
              <a:lnSpc>
                <a:spcPct val="100000"/>
              </a:lnSpc>
              <a:spcBef>
                <a:spcPts val="600"/>
              </a:spcBef>
              <a:buNone/>
              <a:defRPr/>
            </a:pPr>
            <a:endParaRPr lang="en-CA" sz="1000">
              <a:solidFill>
                <a:schemeClr val="tx1"/>
              </a:solidFill>
              <a:ea typeface="Times New Roman"/>
              <a:cs typeface="Times" panose="02020603050405020304" pitchFamily="18" charset="0"/>
            </a:endParaRPr>
          </a:p>
        </p:txBody>
      </p:sp>
      <p:sp>
        <p:nvSpPr>
          <p:cNvPr id="3" name="TextBox 2">
            <a:extLst>
              <a:ext uri="{FF2B5EF4-FFF2-40B4-BE49-F238E27FC236}">
                <a16:creationId xmlns:a16="http://schemas.microsoft.com/office/drawing/2014/main" id="{4817561A-9218-4EED-A6F6-233F47A57536}"/>
              </a:ext>
            </a:extLst>
          </p:cNvPr>
          <p:cNvSpPr txBox="1"/>
          <p:nvPr/>
        </p:nvSpPr>
        <p:spPr>
          <a:xfrm>
            <a:off x="895368" y="4042609"/>
            <a:ext cx="10348141" cy="1696362"/>
          </a:xfrm>
          <a:prstGeom prst="rect">
            <a:avLst/>
          </a:prstGeom>
          <a:noFill/>
        </p:spPr>
        <p:txBody>
          <a:bodyPr wrap="square" rtlCol="0" anchor="t">
            <a:spAutoFit/>
          </a:bodyPr>
          <a:lstStyle/>
          <a:p>
            <a:pPr>
              <a:lnSpc>
                <a:spcPct val="110000"/>
              </a:lnSpc>
            </a:pPr>
            <a:r>
              <a:rPr lang="en-CA" sz="1600">
                <a:latin typeface="Arial" panose="020B0604020202020204" pitchFamily="34" charset="0"/>
                <a:cs typeface="Arial" panose="020B0604020202020204" pitchFamily="34" charset="0"/>
              </a:rPr>
              <a:t>Notes: </a:t>
            </a:r>
          </a:p>
          <a:p>
            <a:pPr marL="285750" indent="-285750">
              <a:lnSpc>
                <a:spcPct val="110000"/>
              </a:lnSpc>
              <a:buFont typeface="Arial"/>
              <a:buChar char="•"/>
            </a:pPr>
            <a:r>
              <a:rPr lang="en-CA" sz="1600">
                <a:latin typeface="Arial" panose="020B0604020202020204" pitchFamily="34" charset="0"/>
                <a:cs typeface="Arial" panose="020B0604020202020204" pitchFamily="34" charset="0"/>
              </a:rPr>
              <a:t>Outpatient clinics are subject to the regulations if they are legally part of the hospital, even if they are physically separate from the hospital. On the other hand, clinics that may be physically located within a hospital, but that are not legally part of the hospital, will not be subject to the regulations. </a:t>
            </a:r>
          </a:p>
          <a:p>
            <a:pPr marL="285750" indent="-285750">
              <a:lnSpc>
                <a:spcPct val="110000"/>
              </a:lnSpc>
              <a:buFont typeface="Arial"/>
              <a:buChar char="•"/>
            </a:pPr>
            <a:r>
              <a:rPr lang="en-CA" sz="1600">
                <a:latin typeface="Arial" panose="020B0604020202020204" pitchFamily="34" charset="0"/>
                <a:cs typeface="Arial" panose="020B0604020202020204" pitchFamily="34" charset="0"/>
              </a:rPr>
              <a:t>Health care institutions that are outside the scope of the definition of hospitals, such as private clinics or long-term care facilities (e.g., nursing homes), continue to be encouraged to report on a voluntary basis.</a:t>
            </a:r>
          </a:p>
        </p:txBody>
      </p:sp>
      <p:sp>
        <p:nvSpPr>
          <p:cNvPr id="6" name="Rectangle 5">
            <a:extLst>
              <a:ext uri="{FF2B5EF4-FFF2-40B4-BE49-F238E27FC236}">
                <a16:creationId xmlns:a16="http://schemas.microsoft.com/office/drawing/2014/main" id="{D6569A3B-3629-44A5-87B9-89D9A10F12A5}"/>
              </a:ext>
            </a:extLst>
          </p:cNvPr>
          <p:cNvSpPr/>
          <p:nvPr/>
        </p:nvSpPr>
        <p:spPr>
          <a:xfrm>
            <a:off x="838200"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924DAC6-DD4D-4AE5-94FE-EE06CC8714CD}"/>
              </a:ext>
            </a:extLst>
          </p:cNvPr>
          <p:cNvSpPr>
            <a:spLocks noGrp="1"/>
          </p:cNvSpPr>
          <p:nvPr>
            <p:ph type="title"/>
          </p:nvPr>
        </p:nvSpPr>
        <p:spPr/>
        <p:txBody>
          <a:bodyPr anchor="t">
            <a:normAutofit/>
          </a:bodyPr>
          <a:lstStyle/>
          <a:p>
            <a:r>
              <a:rPr lang="en-US" altLang="en-US">
                <a:latin typeface="Arial"/>
                <a:cs typeface="Arial"/>
              </a:rPr>
              <a:t>What are the Definitions of a Serious ADR and MDI?</a:t>
            </a:r>
            <a:endParaRPr lang="en-CA" altLang="en-US">
              <a:latin typeface="Arial"/>
              <a:cs typeface="Arial"/>
            </a:endParaRPr>
          </a:p>
        </p:txBody>
      </p:sp>
      <p:sp>
        <p:nvSpPr>
          <p:cNvPr id="40963" name="Content Placeholder 2">
            <a:extLst>
              <a:ext uri="{FF2B5EF4-FFF2-40B4-BE49-F238E27FC236}">
                <a16:creationId xmlns:a16="http://schemas.microsoft.com/office/drawing/2014/main" id="{0A88F739-0863-4239-A6AB-96A2B3D2F217}"/>
              </a:ext>
            </a:extLst>
          </p:cNvPr>
          <p:cNvSpPr>
            <a:spLocks noGrp="1"/>
          </p:cNvSpPr>
          <p:nvPr>
            <p:ph idx="1"/>
          </p:nvPr>
        </p:nvSpPr>
        <p:spPr>
          <a:xfrm>
            <a:off x="838199" y="1099804"/>
            <a:ext cx="10515600" cy="4904336"/>
          </a:xfrm>
        </p:spPr>
        <p:txBody>
          <a:bodyPr vert="horz" lIns="91440" tIns="45720" rIns="91440" bIns="45720" rtlCol="0" anchor="t">
            <a:normAutofit fontScale="92500" lnSpcReduction="10000"/>
          </a:bodyPr>
          <a:lstStyle/>
          <a:p>
            <a:pPr marL="0" indent="0">
              <a:lnSpc>
                <a:spcPct val="120000"/>
              </a:lnSpc>
              <a:spcBef>
                <a:spcPts val="0"/>
              </a:spcBef>
              <a:spcAft>
                <a:spcPts val="600"/>
              </a:spcAft>
              <a:buNone/>
              <a:defRPr/>
            </a:pPr>
            <a:r>
              <a:rPr lang="en-US" altLang="en-US" sz="1900">
                <a:latin typeface="Arial"/>
                <a:ea typeface="Times New Roman" pitchFamily="18" charset="0"/>
                <a:cs typeface="Times"/>
              </a:rPr>
              <a:t>A</a:t>
            </a:r>
            <a:r>
              <a:rPr lang="en-US" altLang="en-US" sz="1900" b="1" i="1">
                <a:latin typeface="Arial"/>
                <a:ea typeface="Times New Roman" pitchFamily="18" charset="0"/>
                <a:cs typeface="Times"/>
              </a:rPr>
              <a:t> serious adverse drug reaction (serious ADR) </a:t>
            </a:r>
            <a:r>
              <a:rPr lang="en-US" altLang="en-US" sz="1900">
                <a:latin typeface="Arial"/>
                <a:ea typeface="Times New Roman" pitchFamily="18" charset="0"/>
                <a:cs typeface="Times"/>
              </a:rPr>
              <a:t>is a</a:t>
            </a:r>
            <a:r>
              <a:rPr lang="en-US" altLang="en-US" sz="1900" b="1" i="1">
                <a:latin typeface="Arial"/>
                <a:ea typeface="Times New Roman" pitchFamily="18" charset="0"/>
                <a:cs typeface="Times"/>
              </a:rPr>
              <a:t> </a:t>
            </a:r>
            <a:r>
              <a:rPr lang="en-US" altLang="en-US" sz="1900">
                <a:latin typeface="Arial"/>
                <a:ea typeface="Times New Roman" pitchFamily="18" charset="0"/>
                <a:cs typeface="Times"/>
              </a:rPr>
              <a:t>noxious and unintended response to a drug that occurs at any dose and that</a:t>
            </a:r>
          </a:p>
          <a:p>
            <a:pPr marL="541020" indent="-185420">
              <a:lnSpc>
                <a:spcPct val="120000"/>
              </a:lnSpc>
              <a:spcBef>
                <a:spcPts val="0"/>
              </a:spcBef>
              <a:buSzPct val="100000"/>
              <a:defRPr/>
            </a:pPr>
            <a:r>
              <a:rPr lang="en-US" altLang="en-US" sz="1900">
                <a:latin typeface="Arial"/>
                <a:ea typeface="Times New Roman" pitchFamily="18" charset="0"/>
                <a:cs typeface="Times"/>
              </a:rPr>
              <a:t>requires in-patient hospitalization or prolongation of existing hospitalization,</a:t>
            </a:r>
          </a:p>
          <a:p>
            <a:pPr marL="541020" indent="-185420">
              <a:lnSpc>
                <a:spcPct val="120000"/>
              </a:lnSpc>
              <a:spcBef>
                <a:spcPts val="0"/>
              </a:spcBef>
              <a:buSzPct val="100000"/>
              <a:defRPr/>
            </a:pPr>
            <a:r>
              <a:rPr lang="en-US" altLang="en-US" sz="1900">
                <a:latin typeface="Arial"/>
                <a:ea typeface="Times New Roman" pitchFamily="18" charset="0"/>
                <a:cs typeface="Times"/>
              </a:rPr>
              <a:t>causes congenital malformation,</a:t>
            </a:r>
          </a:p>
          <a:p>
            <a:pPr marL="541020" indent="-185420">
              <a:lnSpc>
                <a:spcPct val="120000"/>
              </a:lnSpc>
              <a:spcBef>
                <a:spcPts val="0"/>
              </a:spcBef>
              <a:buSzPct val="100000"/>
              <a:defRPr/>
            </a:pPr>
            <a:r>
              <a:rPr lang="en-US" altLang="en-US" sz="1900">
                <a:latin typeface="Arial"/>
                <a:ea typeface="Times New Roman" pitchFamily="18" charset="0"/>
                <a:cs typeface="Times"/>
              </a:rPr>
              <a:t>results in persistent or significant disability or incapacity,</a:t>
            </a:r>
          </a:p>
          <a:p>
            <a:pPr marL="541020" indent="-185420">
              <a:lnSpc>
                <a:spcPct val="120000"/>
              </a:lnSpc>
              <a:spcBef>
                <a:spcPts val="0"/>
              </a:spcBef>
              <a:buSzPct val="100000"/>
              <a:defRPr/>
            </a:pPr>
            <a:r>
              <a:rPr lang="en-US" altLang="en-US" sz="1900">
                <a:latin typeface="Arial"/>
                <a:ea typeface="Times New Roman" pitchFamily="18" charset="0"/>
                <a:cs typeface="Times"/>
              </a:rPr>
              <a:t>is life-threatening, or </a:t>
            </a:r>
          </a:p>
          <a:p>
            <a:pPr marL="541020" indent="-185420">
              <a:lnSpc>
                <a:spcPct val="120000"/>
              </a:lnSpc>
              <a:spcBef>
                <a:spcPts val="0"/>
              </a:spcBef>
              <a:buSzPct val="100000"/>
              <a:defRPr/>
            </a:pPr>
            <a:r>
              <a:rPr lang="en-US" altLang="en-US" sz="1900">
                <a:latin typeface="Arial"/>
                <a:ea typeface="Times New Roman" pitchFamily="18" charset="0"/>
                <a:cs typeface="Times"/>
              </a:rPr>
              <a:t>results in death.</a:t>
            </a:r>
            <a:endParaRPr lang="en-US" sz="1900"/>
          </a:p>
          <a:p>
            <a:pPr marL="457200" lvl="1" indent="0">
              <a:lnSpc>
                <a:spcPct val="120000"/>
              </a:lnSpc>
              <a:spcBef>
                <a:spcPts val="0"/>
              </a:spcBef>
              <a:buSzPct val="100000"/>
              <a:buNone/>
              <a:defRPr/>
            </a:pPr>
            <a:endParaRPr lang="en-CA" altLang="en-US" sz="1900" b="1" i="1">
              <a:ea typeface="Times New Roman" pitchFamily="18" charset="0"/>
              <a:cs typeface="Times" pitchFamily="18" charset="0"/>
            </a:endParaRPr>
          </a:p>
          <a:p>
            <a:pPr marL="0" indent="0">
              <a:lnSpc>
                <a:spcPct val="120000"/>
              </a:lnSpc>
              <a:spcBef>
                <a:spcPts val="0"/>
              </a:spcBef>
              <a:buNone/>
              <a:defRPr/>
            </a:pPr>
            <a:r>
              <a:rPr lang="en-CA" altLang="en-US" sz="1900">
                <a:latin typeface="Arial"/>
                <a:ea typeface="Times New Roman" pitchFamily="18" charset="0"/>
                <a:cs typeface="Times"/>
              </a:rPr>
              <a:t>A </a:t>
            </a:r>
            <a:r>
              <a:rPr lang="en-CA" altLang="en-US" sz="1900" b="1" i="1">
                <a:latin typeface="Arial"/>
                <a:ea typeface="Times New Roman" pitchFamily="18" charset="0"/>
                <a:cs typeface="Times"/>
              </a:rPr>
              <a:t>medical device incident (MDI) </a:t>
            </a:r>
            <a:r>
              <a:rPr lang="en-CA" altLang="en-US" sz="1900">
                <a:latin typeface="Arial"/>
                <a:ea typeface="Times New Roman" pitchFamily="18" charset="0"/>
                <a:cs typeface="Times"/>
              </a:rPr>
              <a:t>is</a:t>
            </a:r>
            <a:r>
              <a:rPr lang="en-CA" altLang="en-US" sz="1900" i="1">
                <a:latin typeface="Arial"/>
                <a:ea typeface="Times New Roman" pitchFamily="18" charset="0"/>
                <a:cs typeface="Times"/>
              </a:rPr>
              <a:t> </a:t>
            </a:r>
            <a:r>
              <a:rPr lang="en-CA" altLang="en-US" sz="1900">
                <a:latin typeface="Arial"/>
                <a:ea typeface="Times New Roman" pitchFamily="18" charset="0"/>
                <a:cs typeface="Times"/>
              </a:rPr>
              <a:t>an incident related to a failure of a medical device or a deterioration in its effectiveness, or any inadequacy in its labelling or in its directions for use that has led to the death or a serious deterioration in the state of health of a patient, user, or other person, or could do so were it to recur.</a:t>
            </a:r>
            <a:endParaRPr lang="en-CA" altLang="en-US" sz="1900" b="1">
              <a:latin typeface="Arial"/>
              <a:cs typeface="Times"/>
            </a:endParaRPr>
          </a:p>
          <a:p>
            <a:pPr marL="0" indent="0">
              <a:lnSpc>
                <a:spcPct val="120000"/>
              </a:lnSpc>
              <a:spcBef>
                <a:spcPts val="600"/>
              </a:spcBef>
              <a:buNone/>
              <a:defRPr/>
            </a:pPr>
            <a:r>
              <a:rPr lang="en-CA" altLang="en-US" sz="1600">
                <a:latin typeface="Arial"/>
                <a:cs typeface="Arial"/>
              </a:rPr>
              <a:t> </a:t>
            </a:r>
            <a:br>
              <a:rPr lang="en-CA" altLang="en-US">
                <a:latin typeface="Arial"/>
                <a:cs typeface="Arial"/>
              </a:rPr>
            </a:br>
            <a:r>
              <a:rPr lang="en-CA" altLang="en-US" sz="1700">
                <a:latin typeface="Arial"/>
                <a:cs typeface="Arial"/>
              </a:rPr>
              <a:t>Note: Hospitals are not required to establish causality; the information to be submitted by the hospital to Health Canada only needs to represent the suspicions of a health care professional that a serious ADR or MDI has been observed.</a:t>
            </a:r>
          </a:p>
        </p:txBody>
      </p:sp>
      <p:sp>
        <p:nvSpPr>
          <p:cNvPr id="6" name="Rectangle 5">
            <a:extLst>
              <a:ext uri="{FF2B5EF4-FFF2-40B4-BE49-F238E27FC236}">
                <a16:creationId xmlns:a16="http://schemas.microsoft.com/office/drawing/2014/main" id="{3CA12C0F-7617-440D-A0C8-6F891BBC41B8}"/>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E1E6B36B-190C-414D-B25A-3B0ADAE28F2F}"/>
              </a:ext>
            </a:extLst>
          </p:cNvPr>
          <p:cNvSpPr>
            <a:spLocks noGrp="1"/>
          </p:cNvSpPr>
          <p:nvPr>
            <p:ph type="title"/>
          </p:nvPr>
        </p:nvSpPr>
        <p:spPr/>
        <p:txBody>
          <a:bodyPr anchor="t">
            <a:normAutofit/>
          </a:bodyPr>
          <a:lstStyle/>
          <a:p>
            <a:r>
              <a:rPr lang="en-US" altLang="en-US">
                <a:latin typeface="Arial"/>
                <a:cs typeface="Arial"/>
              </a:rPr>
              <a:t>What Products Are In Scope of these Regulations? </a:t>
            </a:r>
            <a:endParaRPr lang="en-CA" altLang="en-US">
              <a:latin typeface="Arial"/>
              <a:cs typeface="Arial"/>
            </a:endParaRPr>
          </a:p>
        </p:txBody>
      </p:sp>
      <p:sp>
        <p:nvSpPr>
          <p:cNvPr id="40963" name="Content Placeholder 2">
            <a:extLst>
              <a:ext uri="{FF2B5EF4-FFF2-40B4-BE49-F238E27FC236}">
                <a16:creationId xmlns:a16="http://schemas.microsoft.com/office/drawing/2014/main" id="{23871FF0-196F-48FA-B932-0ABB009921DF}"/>
              </a:ext>
            </a:extLst>
          </p:cNvPr>
          <p:cNvSpPr>
            <a:spLocks noGrp="1"/>
          </p:cNvSpPr>
          <p:nvPr>
            <p:ph idx="1"/>
          </p:nvPr>
        </p:nvSpPr>
        <p:spPr>
          <a:xfrm>
            <a:off x="838200" y="1254561"/>
            <a:ext cx="10515600" cy="4917123"/>
          </a:xfrm>
        </p:spPr>
        <p:txBody>
          <a:bodyPr vert="horz" lIns="91440" tIns="45720" rIns="91440" bIns="45720" rtlCol="0" anchor="t">
            <a:normAutofit/>
          </a:bodyPr>
          <a:lstStyle/>
          <a:p>
            <a:pPr marL="0" indent="0">
              <a:lnSpc>
                <a:spcPct val="110000"/>
              </a:lnSpc>
              <a:spcBef>
                <a:spcPts val="600"/>
              </a:spcBef>
              <a:spcAft>
                <a:spcPts val="600"/>
              </a:spcAft>
              <a:buNone/>
              <a:defRPr/>
            </a:pPr>
            <a:r>
              <a:rPr lang="en-CA" sz="2000">
                <a:latin typeface="Arial"/>
                <a:ea typeface="Times New Roman"/>
                <a:cs typeface="Times"/>
              </a:rPr>
              <a:t>The mandatory reporting requirements for hospitals apply to therapeutic products, including:</a:t>
            </a:r>
            <a:endParaRPr lang="en-US">
              <a:latin typeface="Arial"/>
              <a:cs typeface="Times"/>
            </a:endParaRPr>
          </a:p>
          <a:p>
            <a:pPr marL="541020" lvl="1" indent="-269875">
              <a:lnSpc>
                <a:spcPct val="110000"/>
              </a:lnSpc>
              <a:spcBef>
                <a:spcPts val="600"/>
              </a:spcBef>
              <a:buSzPct val="100000"/>
              <a:buFont typeface="Arial" panose="020B0604020202020204" pitchFamily="34" charset="0"/>
              <a:buChar char="•"/>
              <a:defRPr/>
            </a:pPr>
            <a:r>
              <a:rPr lang="en-CA" sz="2000">
                <a:latin typeface="Arial"/>
                <a:cs typeface="Times"/>
              </a:rPr>
              <a:t>Pharmaceuticals (prescription and non-prescription drugs)</a:t>
            </a:r>
          </a:p>
          <a:p>
            <a:pPr marL="541020" lvl="1" indent="-269875">
              <a:lnSpc>
                <a:spcPct val="110000"/>
              </a:lnSpc>
              <a:spcBef>
                <a:spcPts val="600"/>
              </a:spcBef>
              <a:buSzPct val="100000"/>
              <a:buFont typeface="Arial" panose="020B0604020202020204" pitchFamily="34" charset="0"/>
              <a:buChar char="•"/>
              <a:defRPr/>
            </a:pPr>
            <a:r>
              <a:rPr lang="en-CA" sz="2000"/>
              <a:t>Biologic drugs (biotechnology products, fractionated blood products, plasma proteins, and vaccines [excluding vaccines administered under a routine immunization program of a province or territory])</a:t>
            </a:r>
          </a:p>
          <a:p>
            <a:pPr marL="541020" lvl="1" indent="-269875">
              <a:lnSpc>
                <a:spcPct val="110000"/>
              </a:lnSpc>
              <a:spcBef>
                <a:spcPts val="600"/>
              </a:spcBef>
              <a:buSzPct val="100000"/>
              <a:buFont typeface="Arial" panose="020B0604020202020204" pitchFamily="34" charset="0"/>
              <a:buChar char="•"/>
              <a:defRPr/>
            </a:pPr>
            <a:r>
              <a:rPr lang="en-CA" sz="2000">
                <a:latin typeface="Arial"/>
                <a:cs typeface="Times"/>
              </a:rPr>
              <a:t>Radiopharmaceutical drugs </a:t>
            </a:r>
            <a:endParaRPr lang="en-CA" sz="2000">
              <a:cs typeface="Times" panose="02020603050405020304" pitchFamily="18" charset="0"/>
            </a:endParaRPr>
          </a:p>
          <a:p>
            <a:pPr marL="541020" lvl="1" indent="-269875">
              <a:lnSpc>
                <a:spcPct val="110000"/>
              </a:lnSpc>
              <a:spcBef>
                <a:spcPts val="600"/>
              </a:spcBef>
              <a:buSzPct val="100000"/>
              <a:buFont typeface="Arial" panose="020B0604020202020204" pitchFamily="34" charset="0"/>
              <a:buChar char="•"/>
              <a:defRPr/>
            </a:pPr>
            <a:r>
              <a:rPr lang="en-CA" sz="2000">
                <a:latin typeface="Arial"/>
                <a:cs typeface="Times"/>
              </a:rPr>
              <a:t>Disinfectants</a:t>
            </a:r>
          </a:p>
          <a:p>
            <a:pPr marL="541020" lvl="1" indent="-269875">
              <a:lnSpc>
                <a:spcPct val="110000"/>
              </a:lnSpc>
              <a:spcBef>
                <a:spcPts val="600"/>
              </a:spcBef>
              <a:buSzPct val="100000"/>
              <a:buFont typeface="Arial" panose="020B0604020202020204" pitchFamily="34" charset="0"/>
              <a:buChar char="•"/>
              <a:defRPr/>
            </a:pPr>
            <a:r>
              <a:rPr lang="en-CA" sz="2000">
                <a:latin typeface="Arial"/>
                <a:cs typeface="Times"/>
              </a:rPr>
              <a:t>Medical devices</a:t>
            </a:r>
          </a:p>
          <a:p>
            <a:pPr marL="541020" lvl="1" indent="-269875">
              <a:lnSpc>
                <a:spcPct val="110000"/>
              </a:lnSpc>
              <a:spcBef>
                <a:spcPts val="600"/>
              </a:spcBef>
              <a:spcAft>
                <a:spcPts val="1400"/>
              </a:spcAft>
              <a:buSzPct val="100000"/>
              <a:buFont typeface="Arial" panose="020B0604020202020204" pitchFamily="34" charset="0"/>
              <a:buChar char="•"/>
              <a:defRPr/>
            </a:pPr>
            <a:r>
              <a:rPr lang="en-CA" sz="2000">
                <a:latin typeface="Arial"/>
                <a:cs typeface="Times"/>
              </a:rPr>
              <a:t>Drugs for an urgent public health need</a:t>
            </a:r>
            <a:endParaRPr lang="en-CA" sz="800">
              <a:latin typeface="Arial"/>
              <a:cs typeface="Times"/>
            </a:endParaRPr>
          </a:p>
          <a:p>
            <a:pPr marL="0" indent="-186055">
              <a:lnSpc>
                <a:spcPct val="110000"/>
              </a:lnSpc>
              <a:spcBef>
                <a:spcPts val="600"/>
              </a:spcBef>
              <a:spcAft>
                <a:spcPts val="1000"/>
              </a:spcAft>
              <a:buSzPct val="100000"/>
              <a:buNone/>
              <a:defRPr/>
            </a:pPr>
            <a:r>
              <a:rPr lang="en-CA" b="1">
                <a:latin typeface="Arial"/>
                <a:cs typeface="Times"/>
              </a:rPr>
              <a:t>When in doubt, Health Canada encourages hospitals to report.</a:t>
            </a:r>
            <a:endParaRPr lang="en-CA" b="1">
              <a:latin typeface="Arial"/>
              <a:cs typeface="Arial"/>
            </a:endParaRPr>
          </a:p>
          <a:p>
            <a:pPr marL="0" indent="0">
              <a:lnSpc>
                <a:spcPct val="100000"/>
              </a:lnSpc>
              <a:spcBef>
                <a:spcPts val="600"/>
              </a:spcBef>
              <a:buSzPct val="100000"/>
              <a:buNone/>
              <a:defRPr/>
            </a:pPr>
            <a:endParaRPr lang="en-US">
              <a:cs typeface="Arial"/>
            </a:endParaRPr>
          </a:p>
          <a:p>
            <a:pPr marL="457200" lvl="1" indent="0" algn="just">
              <a:spcBef>
                <a:spcPts val="600"/>
              </a:spcBef>
              <a:buSzPct val="100000"/>
              <a:buNone/>
              <a:defRPr/>
            </a:pPr>
            <a:endParaRPr lang="en-CA" sz="2000">
              <a:cs typeface="Times"/>
            </a:endParaRPr>
          </a:p>
        </p:txBody>
      </p:sp>
      <p:sp>
        <p:nvSpPr>
          <p:cNvPr id="69636" name="Slide Number Placeholder 3">
            <a:extLst>
              <a:ext uri="{FF2B5EF4-FFF2-40B4-BE49-F238E27FC236}">
                <a16:creationId xmlns:a16="http://schemas.microsoft.com/office/drawing/2014/main" id="{D35A3CFA-9A2A-4FA7-A46E-DD96428CCBBE}"/>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fld id="{A42CC4A7-2739-4C4D-AE8B-7569F7579847}" type="slidenum">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t>17</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6" name="Rectangle 5">
            <a:extLst>
              <a:ext uri="{FF2B5EF4-FFF2-40B4-BE49-F238E27FC236}">
                <a16:creationId xmlns:a16="http://schemas.microsoft.com/office/drawing/2014/main" id="{3D8317BA-D8CD-4899-9CDC-D60E27E4CECD}"/>
              </a:ext>
            </a:extLst>
          </p:cNvPr>
          <p:cNvSpPr/>
          <p:nvPr/>
        </p:nvSpPr>
        <p:spPr>
          <a:xfrm>
            <a:off x="838200" y="6031210"/>
            <a:ext cx="10515600" cy="461665"/>
          </a:xfrm>
          <a:prstGeom prst="rect">
            <a:avLst/>
          </a:prstGeom>
        </p:spPr>
        <p:txBody>
          <a:bodyPr wrap="square">
            <a:spAutoFit/>
          </a:bodyPr>
          <a:lstStyle/>
          <a:p>
            <a:pPr defTabSz="457200" eaLnBrk="0" fontAlgn="base" hangingPunct="0">
              <a:spcBef>
                <a:spcPct val="0"/>
              </a:spcBef>
              <a:spcAft>
                <a:spcPct val="0"/>
              </a:spcAft>
              <a:defRPr/>
            </a:pPr>
            <a:r>
              <a:rPr lang="en-CA" sz="1200">
                <a:solidFill>
                  <a:prstClr val="black"/>
                </a:solidFill>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kumimoji="0" lang="en-CA" sz="1200" b="0" i="0" u="none" strike="noStrike" kern="1200" cap="none" spc="0" normalizeH="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normAutofit/>
          </a:bodyPr>
          <a:lstStyle/>
          <a:p>
            <a:r>
              <a:rPr lang="en-CA">
                <a:latin typeface="Arial"/>
                <a:cs typeface="Arial"/>
              </a:rPr>
              <a:t>Types</a:t>
            </a:r>
            <a:r>
              <a:rPr lang="en-CA" sz="2800">
                <a:latin typeface="Arial"/>
                <a:cs typeface="Arial"/>
              </a:rPr>
              <a:t> of Medical Devices </a:t>
            </a:r>
            <a:r>
              <a:rPr lang="en-CA">
                <a:latin typeface="Arial"/>
                <a:cs typeface="Arial"/>
              </a:rPr>
              <a:t>Included</a:t>
            </a:r>
            <a:endParaRPr lang="en-CA" sz="2800" strike="sngStrike">
              <a:solidFill>
                <a:srgbClr val="FF0000"/>
              </a:solidFill>
            </a:endParaRPr>
          </a:p>
        </p:txBody>
      </p:sp>
      <p:sp>
        <p:nvSpPr>
          <p:cNvPr id="25" name="Content Placeholder 24">
            <a:extLst>
              <a:ext uri="{FF2B5EF4-FFF2-40B4-BE49-F238E27FC236}">
                <a16:creationId xmlns:a16="http://schemas.microsoft.com/office/drawing/2014/main" id="{29FF18BD-BDFC-4BFD-BD2B-1488F1BC5FE6}"/>
              </a:ext>
            </a:extLst>
          </p:cNvPr>
          <p:cNvSpPr>
            <a:spLocks noGrp="1"/>
          </p:cNvSpPr>
          <p:nvPr>
            <p:ph idx="1"/>
          </p:nvPr>
        </p:nvSpPr>
        <p:spPr>
          <a:xfrm>
            <a:off x="838200" y="1066987"/>
            <a:ext cx="8194346" cy="5109976"/>
          </a:xfrm>
        </p:spPr>
        <p:txBody>
          <a:bodyPr vert="horz" lIns="91440" tIns="45720" rIns="91440" bIns="45720" rtlCol="0" anchor="t">
            <a:normAutofit/>
          </a:bodyPr>
          <a:lstStyle/>
          <a:p>
            <a:pPr marL="0" indent="0">
              <a:lnSpc>
                <a:spcPct val="110000"/>
              </a:lnSpc>
              <a:spcBef>
                <a:spcPts val="600"/>
              </a:spcBef>
              <a:spcAft>
                <a:spcPts val="1000"/>
              </a:spcAft>
              <a:buNone/>
            </a:pPr>
            <a:r>
              <a:rPr lang="en-CA">
                <a:latin typeface="Arial"/>
                <a:cs typeface="Arial"/>
              </a:rPr>
              <a:t>The term </a:t>
            </a:r>
            <a:r>
              <a:rPr lang="en-CA" b="1">
                <a:latin typeface="Arial"/>
                <a:cs typeface="Arial"/>
              </a:rPr>
              <a:t>medical device </a:t>
            </a:r>
            <a:r>
              <a:rPr lang="en-CA">
                <a:latin typeface="Arial"/>
                <a:cs typeface="Arial"/>
              </a:rPr>
              <a:t>covers a wide range of health and/or medical instruments used in the treatment, mitigation, diagnosis or prevention of a disease or abnormal physical condition. </a:t>
            </a:r>
            <a:endParaRPr lang="en-CA">
              <a:solidFill>
                <a:schemeClr val="tx1"/>
              </a:solidFill>
            </a:endParaRPr>
          </a:p>
          <a:p>
            <a:pPr marL="0" indent="0">
              <a:lnSpc>
                <a:spcPct val="110000"/>
              </a:lnSpc>
              <a:spcBef>
                <a:spcPts val="600"/>
              </a:spcBef>
              <a:spcAft>
                <a:spcPts val="1000"/>
              </a:spcAft>
              <a:buNone/>
            </a:pPr>
            <a:r>
              <a:rPr lang="en-CA">
                <a:latin typeface="Arial"/>
                <a:cs typeface="Arial"/>
              </a:rPr>
              <a:t>Medical devices are classified into </a:t>
            </a:r>
            <a:r>
              <a:rPr lang="en-CA" b="1">
                <a:latin typeface="Arial"/>
                <a:cs typeface="Arial"/>
              </a:rPr>
              <a:t>Class I</a:t>
            </a:r>
            <a:r>
              <a:rPr lang="en-CA">
                <a:latin typeface="Arial"/>
                <a:cs typeface="Arial"/>
              </a:rPr>
              <a:t> (lowest risk) to </a:t>
            </a:r>
            <a:br>
              <a:rPr lang="en-CA"/>
            </a:br>
            <a:r>
              <a:rPr lang="en-CA" b="1">
                <a:latin typeface="Arial"/>
                <a:cs typeface="Arial"/>
              </a:rPr>
              <a:t>Class</a:t>
            </a:r>
            <a:r>
              <a:rPr lang="en-CA">
                <a:latin typeface="Arial"/>
                <a:cs typeface="Arial"/>
              </a:rPr>
              <a:t> </a:t>
            </a:r>
            <a:r>
              <a:rPr lang="en-CA" b="1">
                <a:latin typeface="Arial"/>
                <a:cs typeface="Arial"/>
              </a:rPr>
              <a:t>IV </a:t>
            </a:r>
            <a:r>
              <a:rPr lang="en-CA">
                <a:latin typeface="Arial"/>
                <a:cs typeface="Arial"/>
              </a:rPr>
              <a:t>(highest risk). Examples are:</a:t>
            </a:r>
          </a:p>
          <a:p>
            <a:pPr marL="541020" indent="-269875">
              <a:lnSpc>
                <a:spcPct val="100000"/>
              </a:lnSpc>
              <a:spcBef>
                <a:spcPts val="600"/>
              </a:spcBef>
            </a:pPr>
            <a:r>
              <a:rPr lang="en-CA" sz="1800">
                <a:latin typeface="Arial"/>
                <a:cs typeface="Arial"/>
              </a:rPr>
              <a:t>Class I – hospital beds, wheelchairs, leg prostheses</a:t>
            </a:r>
            <a:endParaRPr lang="en-CA" sz="1800"/>
          </a:p>
          <a:p>
            <a:pPr marL="541020" indent="-269875">
              <a:lnSpc>
                <a:spcPct val="100000"/>
              </a:lnSpc>
              <a:spcBef>
                <a:spcPts val="600"/>
              </a:spcBef>
            </a:pPr>
            <a:r>
              <a:rPr lang="en-CA" sz="1800">
                <a:latin typeface="Arial"/>
                <a:cs typeface="Arial"/>
              </a:rPr>
              <a:t>Class II – infusion sets, syringes, tracheostomy tubes, urethral catheters</a:t>
            </a:r>
          </a:p>
          <a:p>
            <a:pPr marL="541020" indent="-269875">
              <a:lnSpc>
                <a:spcPct val="100000"/>
              </a:lnSpc>
              <a:spcBef>
                <a:spcPts val="600"/>
              </a:spcBef>
            </a:pPr>
            <a:r>
              <a:rPr lang="en-CA" sz="1800">
                <a:latin typeface="Arial"/>
                <a:cs typeface="Arial"/>
              </a:rPr>
              <a:t>Class III – infusion pumps, anesthesia gas machines, intrauterine devices</a:t>
            </a:r>
          </a:p>
          <a:p>
            <a:pPr marL="541020" indent="-269875">
              <a:lnSpc>
                <a:spcPct val="110000"/>
              </a:lnSpc>
              <a:spcBef>
                <a:spcPts val="600"/>
              </a:spcBef>
              <a:spcAft>
                <a:spcPts val="1200"/>
              </a:spcAft>
            </a:pPr>
            <a:r>
              <a:rPr lang="en-CA" sz="1800">
                <a:latin typeface="Arial"/>
                <a:cs typeface="Arial"/>
              </a:rPr>
              <a:t>Class IV – pacemakers, defibrillators, breast implants, bone grafts</a:t>
            </a:r>
          </a:p>
          <a:p>
            <a:pPr marL="0" indent="0">
              <a:lnSpc>
                <a:spcPct val="110000"/>
              </a:lnSpc>
              <a:spcBef>
                <a:spcPts val="600"/>
              </a:spcBef>
              <a:buNone/>
            </a:pPr>
            <a:r>
              <a:rPr lang="en-CA" b="1">
                <a:latin typeface="Arial"/>
                <a:cs typeface="Arial"/>
              </a:rPr>
              <a:t>All classes of medical devices are included in mandatory reporting by hospitals.</a:t>
            </a:r>
          </a:p>
        </p:txBody>
      </p:sp>
      <p:grpSp>
        <p:nvGrpSpPr>
          <p:cNvPr id="10" name="Group 9">
            <a:extLst>
              <a:ext uri="{FF2B5EF4-FFF2-40B4-BE49-F238E27FC236}">
                <a16:creationId xmlns:a16="http://schemas.microsoft.com/office/drawing/2014/main" id="{515262E4-975A-439F-9E3F-2E18FF3DA6E8}"/>
              </a:ext>
            </a:extLst>
          </p:cNvPr>
          <p:cNvGrpSpPr/>
          <p:nvPr/>
        </p:nvGrpSpPr>
        <p:grpSpPr>
          <a:xfrm>
            <a:off x="9041086" y="943236"/>
            <a:ext cx="2746048" cy="4748764"/>
            <a:chOff x="8827407" y="883993"/>
            <a:chExt cx="2746048" cy="4748764"/>
          </a:xfrm>
        </p:grpSpPr>
        <p:grpSp>
          <p:nvGrpSpPr>
            <p:cNvPr id="7" name="Group 6">
              <a:extLst>
                <a:ext uri="{FF2B5EF4-FFF2-40B4-BE49-F238E27FC236}">
                  <a16:creationId xmlns:a16="http://schemas.microsoft.com/office/drawing/2014/main" id="{466862D7-5A83-4D32-950C-4486CB8187E7}"/>
                </a:ext>
              </a:extLst>
            </p:cNvPr>
            <p:cNvGrpSpPr/>
            <p:nvPr/>
          </p:nvGrpSpPr>
          <p:grpSpPr>
            <a:xfrm>
              <a:off x="8827407" y="883993"/>
              <a:ext cx="2533651" cy="2113495"/>
              <a:chOff x="9005839" y="992472"/>
              <a:chExt cx="2533651" cy="2113495"/>
            </a:xfrm>
          </p:grpSpPr>
          <p:pic>
            <p:nvPicPr>
              <p:cNvPr id="3" name="Picture 2">
                <a:extLst>
                  <a:ext uri="{FF2B5EF4-FFF2-40B4-BE49-F238E27FC236}">
                    <a16:creationId xmlns:a16="http://schemas.microsoft.com/office/drawing/2014/main" id="{E17F8310-A331-4AF5-8F34-8CDA28BB96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5839" y="992472"/>
                <a:ext cx="2533651" cy="170021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80215B1-05EE-4403-9DC0-9F4B5A0BA6A5}"/>
                  </a:ext>
                </a:extLst>
              </p:cNvPr>
              <p:cNvSpPr txBox="1"/>
              <p:nvPr/>
            </p:nvSpPr>
            <p:spPr>
              <a:xfrm>
                <a:off x="9005839" y="2736635"/>
                <a:ext cx="253365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Class I </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(Hospital bed)</a:t>
                </a:r>
              </a:p>
            </p:txBody>
          </p:sp>
        </p:grpSp>
        <p:grpSp>
          <p:nvGrpSpPr>
            <p:cNvPr id="9" name="Group 8">
              <a:extLst>
                <a:ext uri="{FF2B5EF4-FFF2-40B4-BE49-F238E27FC236}">
                  <a16:creationId xmlns:a16="http://schemas.microsoft.com/office/drawing/2014/main" id="{F1856E34-B2B2-491E-AB2C-14E1ED2E09E0}"/>
                </a:ext>
              </a:extLst>
            </p:cNvPr>
            <p:cNvGrpSpPr/>
            <p:nvPr/>
          </p:nvGrpSpPr>
          <p:grpSpPr>
            <a:xfrm>
              <a:off x="9039804" y="3401007"/>
              <a:ext cx="2533651" cy="2231750"/>
              <a:chOff x="9194196" y="3509855"/>
              <a:chExt cx="2533651" cy="2231750"/>
            </a:xfrm>
          </p:grpSpPr>
          <p:pic>
            <p:nvPicPr>
              <p:cNvPr id="5" name="Picture 4">
                <a:extLst>
                  <a:ext uri="{FF2B5EF4-FFF2-40B4-BE49-F238E27FC236}">
                    <a16:creationId xmlns:a16="http://schemas.microsoft.com/office/drawing/2014/main" id="{EAB67A37-B77C-4B5A-886C-3FADB2B28F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7140" y="3509855"/>
                <a:ext cx="1747764" cy="182823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ED692F8-2DE5-4250-B8BF-5D6B4FD05CF8}"/>
                  </a:ext>
                </a:extLst>
              </p:cNvPr>
              <p:cNvSpPr txBox="1"/>
              <p:nvPr/>
            </p:nvSpPr>
            <p:spPr>
              <a:xfrm>
                <a:off x="9194196" y="5372273"/>
                <a:ext cx="253365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Class IV </a:t>
                </a:r>
                <a:r>
                  <a:rPr kumimoji="0" lang="en-CA" sz="180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(Defibrillator)</a:t>
                </a: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 name="TextBox 3">
            <a:extLst>
              <a:ext uri="{FF2B5EF4-FFF2-40B4-BE49-F238E27FC236}">
                <a16:creationId xmlns:a16="http://schemas.microsoft.com/office/drawing/2014/main" id="{C06779BB-3073-4CEA-9964-EF82A8BF43DB}"/>
              </a:ext>
            </a:extLst>
          </p:cNvPr>
          <p:cNvSpPr txBox="1"/>
          <p:nvPr/>
        </p:nvSpPr>
        <p:spPr>
          <a:xfrm>
            <a:off x="838200" y="6031210"/>
            <a:ext cx="11089857" cy="461665"/>
          </a:xfrm>
          <a:prstGeom prst="rect">
            <a:avLst/>
          </a:prstGeom>
          <a:noFill/>
        </p:spPr>
        <p:txBody>
          <a:bodyPr wrap="square" rtlCol="0" anchor="t">
            <a:spAutoFit/>
          </a:bodyPr>
          <a:lstStyle/>
          <a:p>
            <a:r>
              <a:rPr lang="en-CA" sz="1200">
                <a:latin typeface="Arial"/>
                <a:cs typeface="Arial"/>
              </a:rPr>
              <a:t>Source: </a:t>
            </a:r>
            <a:r>
              <a:rPr lang="en-CA" sz="1200">
                <a:latin typeface="Arial"/>
                <a:cs typeface="Arial"/>
                <a:hlinkClick r:id="rId5"/>
              </a:rPr>
              <a:t>https://www.canada.ca/en/health-canada/services/drugs-health-products/medical-devices/application-information/guidance-documents/guidance-document-guidance-risk-based-classification-system-non-vitro-diagnostic.html</a:t>
            </a:r>
            <a:endParaRPr lang="en-CA" sz="1200">
              <a:latin typeface="Arial"/>
              <a:cs typeface="Arial"/>
            </a:endParaRPr>
          </a:p>
        </p:txBody>
      </p:sp>
    </p:spTree>
    <p:extLst>
      <p:ext uri="{BB962C8B-B14F-4D97-AF65-F5344CB8AC3E}">
        <p14:creationId xmlns:p14="http://schemas.microsoft.com/office/powerpoint/2010/main" val="256946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a:xfrm>
            <a:off x="838199" y="356132"/>
            <a:ext cx="10515600" cy="1325563"/>
          </a:xfrm>
        </p:spPr>
        <p:txBody>
          <a:bodyPr anchor="t"/>
          <a:lstStyle/>
          <a:p>
            <a:r>
              <a:rPr lang="en-US" altLang="en-US">
                <a:latin typeface="Arial"/>
                <a:cs typeface="Arial"/>
              </a:rPr>
              <a:t>When Must Hospitals Report? </a:t>
            </a:r>
            <a:br>
              <a:rPr lang="en-US" altLang="en-US"/>
            </a:br>
            <a:endParaRPr lang="en-US" altLang="en-US" sz="2600" i="1">
              <a:latin typeface="Arial"/>
              <a:cs typeface="Arial"/>
            </a:endParaRPr>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199" y="1262625"/>
            <a:ext cx="10515600" cy="4332750"/>
          </a:xfrm>
        </p:spPr>
        <p:txBody>
          <a:bodyPr vert="horz" lIns="91440" tIns="45720" rIns="91440" bIns="45720" rtlCol="0" anchor="t">
            <a:noAutofit/>
          </a:bodyPr>
          <a:lstStyle/>
          <a:p>
            <a:pPr marL="0" indent="0">
              <a:lnSpc>
                <a:spcPct val="110000"/>
              </a:lnSpc>
              <a:spcBef>
                <a:spcPts val="600"/>
              </a:spcBef>
              <a:spcAft>
                <a:spcPts val="1000"/>
              </a:spcAft>
              <a:buNone/>
            </a:pPr>
            <a:r>
              <a:rPr lang="en-CA">
                <a:latin typeface="Arial"/>
                <a:cs typeface="Arial"/>
              </a:rPr>
              <a:t>The regulations require hospitals to report serious ADRs or MDIs in writing to Health Canada </a:t>
            </a:r>
            <a:r>
              <a:rPr lang="en-CA" b="1">
                <a:latin typeface="Arial"/>
                <a:cs typeface="Arial"/>
              </a:rPr>
              <a:t>within 30 calendar days of first documentation </a:t>
            </a:r>
            <a:r>
              <a:rPr lang="en-CA">
                <a:latin typeface="Arial"/>
                <a:cs typeface="Arial"/>
              </a:rPr>
              <a:t>of the serious ADR or MDI within the hospital.</a:t>
            </a:r>
            <a:endParaRPr lang="en-US">
              <a:latin typeface="Arial"/>
              <a:cs typeface="Arial"/>
            </a:endParaRPr>
          </a:p>
          <a:p>
            <a:pPr marL="353695" lvl="1" indent="0">
              <a:lnSpc>
                <a:spcPct val="110000"/>
              </a:lnSpc>
              <a:spcBef>
                <a:spcPts val="600"/>
              </a:spcBef>
              <a:buNone/>
            </a:pPr>
            <a:endParaRPr lang="en-CA" altLang="en-US">
              <a:latin typeface="Arial"/>
              <a:ea typeface="Times" pitchFamily="18" charset="0"/>
              <a:cs typeface="Times"/>
            </a:endParaRPr>
          </a:p>
        </p:txBody>
      </p:sp>
      <p:sp>
        <p:nvSpPr>
          <p:cNvPr id="5" name="Rectangle 4">
            <a:extLst>
              <a:ext uri="{FF2B5EF4-FFF2-40B4-BE49-F238E27FC236}">
                <a16:creationId xmlns:a16="http://schemas.microsoft.com/office/drawing/2014/main" id="{9A398DDD-E3BA-4C42-8258-7F71272DC063}"/>
              </a:ext>
            </a:extLst>
          </p:cNvPr>
          <p:cNvSpPr/>
          <p:nvPr/>
        </p:nvSpPr>
        <p:spPr>
          <a:xfrm>
            <a:off x="838199" y="6040203"/>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51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a:latin typeface="Arial"/>
                <a:cs typeface="Arial"/>
              </a:rPr>
              <a:t>Educational Support for Mandatory Reporting</a:t>
            </a:r>
            <a:endParaRPr lang="en-CA" sz="2800"/>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199" y="1087119"/>
            <a:ext cx="10515601" cy="5175185"/>
          </a:xfrm>
        </p:spPr>
        <p:txBody>
          <a:bodyPr vert="horz" lIns="91440" tIns="45720" rIns="91440" bIns="45720" rtlCol="0" anchor="t">
            <a:normAutofit lnSpcReduction="10000"/>
          </a:bodyPr>
          <a:lstStyle/>
          <a:p>
            <a:pPr>
              <a:lnSpc>
                <a:spcPct val="110000"/>
              </a:lnSpc>
              <a:spcBef>
                <a:spcPts val="600"/>
              </a:spcBef>
              <a:spcAft>
                <a:spcPts val="1000"/>
              </a:spcAft>
            </a:pPr>
            <a:r>
              <a:rPr lang="en-CA">
                <a:latin typeface="Arial"/>
                <a:ea typeface="Times New Roman" panose="02020603050405020304" pitchFamily="18" charset="0"/>
                <a:cs typeface="Arial"/>
              </a:rPr>
              <a:t>The educational materials provide core content about serious adverse drug reaction (serious ADR) and medical device incident (MDI) reporting that </a:t>
            </a:r>
            <a:r>
              <a:rPr lang="en-CA" b="1">
                <a:latin typeface="Arial"/>
                <a:ea typeface="Times New Roman" panose="02020603050405020304" pitchFamily="18" charset="0"/>
                <a:cs typeface="Arial"/>
              </a:rPr>
              <a:t>can be used by hospitals, health care leadership, health care providers, patients and families, and educators</a:t>
            </a:r>
            <a:r>
              <a:rPr lang="en-CA">
                <a:latin typeface="Arial"/>
                <a:ea typeface="Times New Roman" panose="02020603050405020304" pitchFamily="18" charset="0"/>
                <a:cs typeface="Arial"/>
              </a:rPr>
              <a:t>.</a:t>
            </a:r>
          </a:p>
          <a:p>
            <a:pPr>
              <a:lnSpc>
                <a:spcPct val="110000"/>
              </a:lnSpc>
              <a:spcBef>
                <a:spcPts val="600"/>
              </a:spcBef>
              <a:spcAft>
                <a:spcPts val="600"/>
              </a:spcAft>
            </a:pPr>
            <a:r>
              <a:rPr lang="en-CA">
                <a:latin typeface="Arial"/>
                <a:cs typeface="Arial"/>
              </a:rPr>
              <a:t>There are 4</a:t>
            </a:r>
            <a:r>
              <a:rPr lang="en-CA" b="1">
                <a:latin typeface="Arial"/>
                <a:cs typeface="Arial"/>
              </a:rPr>
              <a:t> </a:t>
            </a:r>
            <a:r>
              <a:rPr lang="en-CA">
                <a:latin typeface="Arial"/>
                <a:cs typeface="Arial"/>
              </a:rPr>
              <a:t>PowerPoint</a:t>
            </a:r>
            <a:r>
              <a:rPr lang="en-CA" b="1">
                <a:latin typeface="Arial"/>
                <a:cs typeface="Arial"/>
              </a:rPr>
              <a:t> </a:t>
            </a:r>
            <a:r>
              <a:rPr lang="en-CA">
                <a:latin typeface="Arial"/>
                <a:cs typeface="Arial"/>
              </a:rPr>
              <a:t>modules:</a:t>
            </a:r>
          </a:p>
          <a:p>
            <a:pPr marL="457200" lvl="1" indent="0">
              <a:lnSpc>
                <a:spcPct val="110000"/>
              </a:lnSpc>
              <a:spcBef>
                <a:spcPts val="600"/>
              </a:spcBef>
              <a:spcAft>
                <a:spcPts val="600"/>
              </a:spcAft>
              <a:buNone/>
            </a:pPr>
            <a:r>
              <a:rPr lang="en-CA" sz="2000" b="1">
                <a:latin typeface="Arial"/>
                <a:cs typeface="Arial"/>
              </a:rPr>
              <a:t>Module 1 </a:t>
            </a:r>
            <a:r>
              <a:rPr lang="en-CA" sz="2000">
                <a:latin typeface="Arial"/>
                <a:cs typeface="Arial"/>
              </a:rPr>
              <a:t>– Overview of Vanessa’s Law and Reporting Requirements</a:t>
            </a:r>
          </a:p>
          <a:p>
            <a:pPr marL="457200" lvl="1" indent="0">
              <a:lnSpc>
                <a:spcPct val="110000"/>
              </a:lnSpc>
              <a:spcBef>
                <a:spcPts val="600"/>
              </a:spcBef>
              <a:spcAft>
                <a:spcPts val="600"/>
              </a:spcAft>
              <a:buNone/>
            </a:pPr>
            <a:r>
              <a:rPr lang="en-CA" sz="2000" b="1">
                <a:latin typeface="Arial"/>
                <a:cs typeface="Arial"/>
              </a:rPr>
              <a:t>Module 2 </a:t>
            </a:r>
            <a:r>
              <a:rPr lang="en-CA" sz="2000">
                <a:latin typeface="Arial"/>
                <a:cs typeface="Arial"/>
              </a:rPr>
              <a:t>– Reporting Processes to Health Canada</a:t>
            </a:r>
          </a:p>
          <a:p>
            <a:pPr marL="457200" lvl="1" indent="0">
              <a:lnSpc>
                <a:spcPct val="110000"/>
              </a:lnSpc>
              <a:spcBef>
                <a:spcPts val="600"/>
              </a:spcBef>
              <a:spcAft>
                <a:spcPts val="600"/>
              </a:spcAft>
              <a:buNone/>
            </a:pPr>
            <a:r>
              <a:rPr lang="en-CA" sz="2000" b="1">
                <a:latin typeface="Arial"/>
                <a:cs typeface="Arial"/>
              </a:rPr>
              <a:t>Module 3 </a:t>
            </a:r>
            <a:r>
              <a:rPr lang="en-CA" sz="2000">
                <a:latin typeface="Arial"/>
                <a:cs typeface="Arial"/>
              </a:rPr>
              <a:t>–</a:t>
            </a:r>
            <a:r>
              <a:rPr lang="en-CA" sz="2000" b="1">
                <a:latin typeface="Arial"/>
                <a:cs typeface="Arial"/>
              </a:rPr>
              <a:t> </a:t>
            </a:r>
            <a:r>
              <a:rPr lang="en-CA" sz="2000">
                <a:latin typeface="Arial"/>
                <a:cs typeface="Arial"/>
              </a:rPr>
              <a:t>Strategies to Promote and Support Mandatory Reporting</a:t>
            </a:r>
            <a:endParaRPr lang="en-CA" sz="2000"/>
          </a:p>
          <a:p>
            <a:pPr marL="457200" lvl="1" indent="0">
              <a:lnSpc>
                <a:spcPct val="110000"/>
              </a:lnSpc>
              <a:spcBef>
                <a:spcPts val="600"/>
              </a:spcBef>
              <a:spcAft>
                <a:spcPts val="1000"/>
              </a:spcAft>
              <a:buNone/>
            </a:pPr>
            <a:r>
              <a:rPr lang="en-CA" sz="2000" b="1">
                <a:latin typeface="Arial"/>
                <a:cs typeface="Arial"/>
              </a:rPr>
              <a:t>Module 4 </a:t>
            </a:r>
            <a:r>
              <a:rPr lang="en-CA" sz="2000">
                <a:latin typeface="Arial"/>
                <a:cs typeface="Arial"/>
              </a:rPr>
              <a:t>– Health Canada’s Review and Communication of Safety Findings </a:t>
            </a:r>
          </a:p>
          <a:p>
            <a:pPr>
              <a:lnSpc>
                <a:spcPct val="110000"/>
              </a:lnSpc>
              <a:spcBef>
                <a:spcPts val="600"/>
              </a:spcBef>
              <a:buFont typeface="Arial"/>
              <a:buChar char="•"/>
            </a:pPr>
            <a:r>
              <a:rPr lang="en-CA" b="1">
                <a:latin typeface="Arial"/>
                <a:cs typeface="Arial"/>
              </a:rPr>
              <a:t>The educational materials (as entire modules or individual slides or selected content) can be used to explain, describe, or promote serious ADR and MDI reporting. </a:t>
            </a:r>
            <a:r>
              <a:rPr lang="en-CA">
                <a:latin typeface="Arial"/>
                <a:cs typeface="Arial"/>
              </a:rPr>
              <a:t>Source of this educational material may be acknowledged as: </a:t>
            </a:r>
            <a:br>
              <a:rPr lang="en-CA">
                <a:latin typeface="Arial"/>
                <a:cs typeface="Arial"/>
              </a:rPr>
            </a:br>
            <a:r>
              <a:rPr lang="en-CA">
                <a:latin typeface="Arial"/>
                <a:cs typeface="Arial"/>
              </a:rPr>
              <a:t>Educational Support for Mandatory Reporting. Health Canada; 2019.</a:t>
            </a:r>
            <a:endParaRPr lang="en-CA"/>
          </a:p>
        </p:txBody>
      </p:sp>
    </p:spTree>
    <p:extLst>
      <p:ext uri="{BB962C8B-B14F-4D97-AF65-F5344CB8AC3E}">
        <p14:creationId xmlns:p14="http://schemas.microsoft.com/office/powerpoint/2010/main" val="43315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A09026D-B388-4B79-AE01-03B5E475891B}"/>
              </a:ext>
            </a:extLst>
          </p:cNvPr>
          <p:cNvSpPr>
            <a:spLocks noGrp="1"/>
          </p:cNvSpPr>
          <p:nvPr>
            <p:ph type="title"/>
          </p:nvPr>
        </p:nvSpPr>
        <p:spPr/>
        <p:txBody>
          <a:bodyPr anchor="t">
            <a:normAutofit/>
          </a:bodyPr>
          <a:lstStyle/>
          <a:p>
            <a:r>
              <a:rPr lang="en-US" altLang="en-US">
                <a:latin typeface="Arial"/>
                <a:cs typeface="Arial"/>
              </a:rPr>
              <a:t>Information “Within the Control of the Hospital”</a:t>
            </a:r>
            <a:endParaRPr lang="en-CA" altLang="en-US"/>
          </a:p>
        </p:txBody>
      </p:sp>
      <p:sp>
        <p:nvSpPr>
          <p:cNvPr id="40963" name="Content Placeholder 2">
            <a:extLst>
              <a:ext uri="{FF2B5EF4-FFF2-40B4-BE49-F238E27FC236}">
                <a16:creationId xmlns:a16="http://schemas.microsoft.com/office/drawing/2014/main" id="{D2C6D23D-6DE0-416C-B089-FB8121EBAF5F}"/>
              </a:ext>
            </a:extLst>
          </p:cNvPr>
          <p:cNvSpPr>
            <a:spLocks noGrp="1"/>
          </p:cNvSpPr>
          <p:nvPr>
            <p:ph idx="1"/>
          </p:nvPr>
        </p:nvSpPr>
        <p:spPr>
          <a:xfrm>
            <a:off x="838199" y="1145355"/>
            <a:ext cx="10515600" cy="4937443"/>
          </a:xfrm>
        </p:spPr>
        <p:txBody>
          <a:bodyPr/>
          <a:lstStyle/>
          <a:p>
            <a:pPr marL="0" indent="0">
              <a:lnSpc>
                <a:spcPct val="100000"/>
              </a:lnSpc>
              <a:spcBef>
                <a:spcPts val="600"/>
              </a:spcBef>
              <a:spcAft>
                <a:spcPts val="1000"/>
              </a:spcAft>
              <a:buNone/>
              <a:defRPr/>
            </a:pPr>
            <a:r>
              <a:rPr lang="en-US" altLang="en-US">
                <a:latin typeface="Arial"/>
                <a:ea typeface="Times New Roman" pitchFamily="18" charset="0"/>
                <a:cs typeface="Times"/>
              </a:rPr>
              <a:t>The regulations require hospitals to report all documented serious ADRs and all documented MDIs, where the required information is </a:t>
            </a:r>
            <a:r>
              <a:rPr lang="en-US" altLang="en-US" b="1">
                <a:latin typeface="Arial"/>
                <a:ea typeface="Times New Roman" pitchFamily="18" charset="0"/>
                <a:cs typeface="Times"/>
              </a:rPr>
              <a:t>within the control of the hospital</a:t>
            </a:r>
            <a:r>
              <a:rPr lang="en-US" altLang="en-US">
                <a:latin typeface="Arial"/>
                <a:ea typeface="Times New Roman" pitchFamily="18" charset="0"/>
                <a:cs typeface="Times"/>
              </a:rPr>
              <a:t>.</a:t>
            </a:r>
            <a:endParaRPr lang="en-CA">
              <a:solidFill>
                <a:schemeClr val="tx1"/>
              </a:solidFill>
              <a:cs typeface="Times" panose="02020603050405020304" pitchFamily="18" charset="0"/>
            </a:endParaRPr>
          </a:p>
          <a:p>
            <a:pPr>
              <a:lnSpc>
                <a:spcPct val="100000"/>
              </a:lnSpc>
              <a:spcBef>
                <a:spcPts val="600"/>
              </a:spcBef>
              <a:spcAft>
                <a:spcPts val="1000"/>
              </a:spcAft>
              <a:defRPr/>
            </a:pPr>
            <a:r>
              <a:rPr lang="en-CA">
                <a:solidFill>
                  <a:schemeClr val="tx1"/>
                </a:solidFill>
                <a:cs typeface="Times" panose="02020603050405020304" pitchFamily="18" charset="0"/>
              </a:rPr>
              <a:t>Information that is within the control of the hospital is information that would be reasonably accessible within the hospital.   </a:t>
            </a:r>
          </a:p>
          <a:p>
            <a:pPr>
              <a:lnSpc>
                <a:spcPct val="100000"/>
              </a:lnSpc>
              <a:spcBef>
                <a:spcPts val="600"/>
              </a:spcBef>
              <a:spcAft>
                <a:spcPts val="1000"/>
              </a:spcAft>
              <a:defRPr/>
            </a:pPr>
            <a:r>
              <a:rPr lang="en-CA">
                <a:solidFill>
                  <a:schemeClr val="tx1"/>
                </a:solidFill>
                <a:cs typeface="Times" panose="02020603050405020304" pitchFamily="18" charset="0"/>
              </a:rPr>
              <a:t>While it is encouraged for hospitals to take all reasonable steps to retrieve the required information to complete as thorough a report as possible, there is no requirement to do further investigation in order to obtain the pieces of information. </a:t>
            </a:r>
          </a:p>
          <a:p>
            <a:pPr>
              <a:lnSpc>
                <a:spcPct val="100000"/>
              </a:lnSpc>
              <a:spcBef>
                <a:spcPts val="600"/>
              </a:spcBef>
              <a:defRPr/>
            </a:pPr>
            <a:endParaRPr lang="en-CA" sz="2000">
              <a:solidFill>
                <a:schemeClr val="tx1"/>
              </a:solidFill>
              <a:cs typeface="Times" panose="02020603050405020304" pitchFamily="18" charset="0"/>
            </a:endParaRPr>
          </a:p>
          <a:p>
            <a:pPr>
              <a:spcBef>
                <a:spcPts val="600"/>
              </a:spcBef>
              <a:buFont typeface="Arial" charset="0"/>
              <a:buChar char="•"/>
              <a:defRPr/>
            </a:pPr>
            <a:endParaRPr lang="en-CA" sz="2000">
              <a:cs typeface="Times" panose="02020603050405020304" pitchFamily="18" charset="0"/>
            </a:endParaRPr>
          </a:p>
        </p:txBody>
      </p:sp>
      <p:sp>
        <p:nvSpPr>
          <p:cNvPr id="5" name="Rectangle 4">
            <a:extLst>
              <a:ext uri="{FF2B5EF4-FFF2-40B4-BE49-F238E27FC236}">
                <a16:creationId xmlns:a16="http://schemas.microsoft.com/office/drawing/2014/main" id="{656534DB-A3C0-4A68-8BEF-D7F01D50ED93}"/>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A09026D-B388-4B79-AE01-03B5E475891B}"/>
              </a:ext>
            </a:extLst>
          </p:cNvPr>
          <p:cNvSpPr>
            <a:spLocks noGrp="1"/>
          </p:cNvSpPr>
          <p:nvPr>
            <p:ph type="title"/>
          </p:nvPr>
        </p:nvSpPr>
        <p:spPr/>
        <p:txBody>
          <a:bodyPr anchor="t">
            <a:normAutofit/>
          </a:bodyPr>
          <a:lstStyle/>
          <a:p>
            <a:r>
              <a:rPr lang="en-CA"/>
              <a:t>Examples of Documentation Within the Hospital </a:t>
            </a:r>
            <a:endParaRPr lang="en-CA" altLang="en-US" sz="4400"/>
          </a:p>
        </p:txBody>
      </p:sp>
      <p:sp>
        <p:nvSpPr>
          <p:cNvPr id="40963" name="Content Placeholder 2">
            <a:extLst>
              <a:ext uri="{FF2B5EF4-FFF2-40B4-BE49-F238E27FC236}">
                <a16:creationId xmlns:a16="http://schemas.microsoft.com/office/drawing/2014/main" id="{D2C6D23D-6DE0-416C-B089-FB8121EBAF5F}"/>
              </a:ext>
            </a:extLst>
          </p:cNvPr>
          <p:cNvSpPr>
            <a:spLocks noGrp="1"/>
          </p:cNvSpPr>
          <p:nvPr>
            <p:ph idx="1"/>
          </p:nvPr>
        </p:nvSpPr>
        <p:spPr>
          <a:xfrm>
            <a:off x="838199" y="1145355"/>
            <a:ext cx="10515600" cy="4937443"/>
          </a:xfrm>
        </p:spPr>
        <p:txBody>
          <a:bodyPr/>
          <a:lstStyle/>
          <a:p>
            <a:pPr marL="0" lvl="1" indent="0">
              <a:lnSpc>
                <a:spcPct val="110000"/>
              </a:lnSpc>
              <a:spcBef>
                <a:spcPts val="600"/>
              </a:spcBef>
              <a:buNone/>
            </a:pPr>
            <a:r>
              <a:rPr lang="en-CA" sz="2000">
                <a:latin typeface="Arial"/>
                <a:cs typeface="Arial"/>
              </a:rPr>
              <a:t>Examples of serious ADR or MDI documentation within the hospital include:</a:t>
            </a:r>
            <a:endParaRPr lang="en-US" sz="2000">
              <a:latin typeface="Arial"/>
              <a:cs typeface="Arial"/>
            </a:endParaRPr>
          </a:p>
          <a:p>
            <a:pPr marL="271463" indent="-271463">
              <a:lnSpc>
                <a:spcPct val="110000"/>
              </a:lnSpc>
              <a:spcBef>
                <a:spcPts val="600"/>
              </a:spcBef>
            </a:pPr>
            <a:r>
              <a:rPr lang="en-CA">
                <a:latin typeface="Arial"/>
                <a:cs typeface="Arial"/>
              </a:rPr>
              <a:t>a serious ADR or MDI that is identified in a patient’s clinical/medical record;</a:t>
            </a:r>
          </a:p>
          <a:p>
            <a:pPr marL="271463" indent="-271463">
              <a:lnSpc>
                <a:spcPct val="110000"/>
              </a:lnSpc>
              <a:spcBef>
                <a:spcPts val="600"/>
              </a:spcBef>
            </a:pPr>
            <a:r>
              <a:rPr lang="en-CA">
                <a:latin typeface="Arial"/>
                <a:cs typeface="Arial"/>
              </a:rPr>
              <a:t>a serious ADR or MDI that is identified in a separate report form (electronic or hard copy) that has been completed by a health care professional; and </a:t>
            </a:r>
            <a:endParaRPr lang="en-CA"/>
          </a:p>
          <a:p>
            <a:pPr marL="271463" indent="-271463">
              <a:lnSpc>
                <a:spcPct val="110000"/>
              </a:lnSpc>
              <a:spcBef>
                <a:spcPts val="600"/>
              </a:spcBef>
            </a:pPr>
            <a:r>
              <a:rPr lang="en-CA">
                <a:latin typeface="Arial"/>
                <a:cs typeface="Arial"/>
              </a:rPr>
              <a:t>a serious ADR or MDI that has been documented in an ADR form or a product complaint form (e.g., an MDI form) as per internal hospital policy, a </a:t>
            </a:r>
            <a:r>
              <a:rPr lang="en-CA" altLang="en-US">
                <a:latin typeface="Arial"/>
                <a:ea typeface="Times" pitchFamily="18" charset="0"/>
                <a:cs typeface="Times"/>
              </a:rPr>
              <a:t>pathology report, an incident/patient safety learning database, or a computerized prescription recording system.</a:t>
            </a:r>
          </a:p>
          <a:p>
            <a:pPr>
              <a:lnSpc>
                <a:spcPct val="100000"/>
              </a:lnSpc>
              <a:spcBef>
                <a:spcPts val="600"/>
              </a:spcBef>
              <a:defRPr/>
            </a:pPr>
            <a:endParaRPr lang="en-CA" sz="2000">
              <a:solidFill>
                <a:schemeClr val="tx1"/>
              </a:solidFill>
              <a:cs typeface="Times" panose="02020603050405020304" pitchFamily="18" charset="0"/>
            </a:endParaRPr>
          </a:p>
          <a:p>
            <a:pPr>
              <a:spcBef>
                <a:spcPts val="600"/>
              </a:spcBef>
              <a:buFont typeface="Arial" charset="0"/>
              <a:buChar char="•"/>
              <a:defRPr/>
            </a:pPr>
            <a:endParaRPr lang="en-CA" sz="2000">
              <a:cs typeface="Times" panose="02020603050405020304" pitchFamily="18" charset="0"/>
            </a:endParaRPr>
          </a:p>
        </p:txBody>
      </p:sp>
      <p:sp>
        <p:nvSpPr>
          <p:cNvPr id="5" name="Rectangle 4">
            <a:extLst>
              <a:ext uri="{FF2B5EF4-FFF2-40B4-BE49-F238E27FC236}">
                <a16:creationId xmlns:a16="http://schemas.microsoft.com/office/drawing/2014/main" id="{656534DB-A3C0-4A68-8BEF-D7F01D50ED93}"/>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25805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8177E1-218F-40A7-A1CF-8BE358AC561A}"/>
              </a:ext>
            </a:extLst>
          </p:cNvPr>
          <p:cNvSpPr>
            <a:spLocks noGrp="1"/>
          </p:cNvSpPr>
          <p:nvPr>
            <p:ph type="title"/>
          </p:nvPr>
        </p:nvSpPr>
        <p:spPr/>
        <p:txBody>
          <a:bodyPr anchor="t">
            <a:normAutofit/>
          </a:bodyPr>
          <a:lstStyle/>
          <a:p>
            <a:r>
              <a:rPr lang="en-CA"/>
              <a:t>Health Canada’s Compliance Approach</a:t>
            </a:r>
            <a:endParaRPr lang="en-CA" altLang="en-US" sz="3200"/>
          </a:p>
        </p:txBody>
      </p:sp>
      <p:sp>
        <p:nvSpPr>
          <p:cNvPr id="30" name="Text Placeholder 2">
            <a:extLst>
              <a:ext uri="{FF2B5EF4-FFF2-40B4-BE49-F238E27FC236}">
                <a16:creationId xmlns:a16="http://schemas.microsoft.com/office/drawing/2014/main" id="{7E6E4350-CB3B-45D4-BADA-F1EFA61390DA}"/>
              </a:ext>
            </a:extLst>
          </p:cNvPr>
          <p:cNvSpPr>
            <a:spLocks noGrp="1"/>
          </p:cNvSpPr>
          <p:nvPr>
            <p:ph idx="1"/>
          </p:nvPr>
        </p:nvSpPr>
        <p:spPr>
          <a:xfrm>
            <a:off x="838199" y="1166224"/>
            <a:ext cx="10515600" cy="4916574"/>
          </a:xfrm>
        </p:spPr>
        <p:txBody>
          <a:bodyPr>
            <a:normAutofit/>
          </a:bodyPr>
          <a:lstStyle/>
          <a:p>
            <a:pPr>
              <a:lnSpc>
                <a:spcPct val="110000"/>
              </a:lnSpc>
            </a:pPr>
            <a:r>
              <a:rPr lang="en-CA"/>
              <a:t>Health Canada has implemented an oversight mechanism to verify that reports are being received and that they are complete and provide information of sufficient quality to meet the regulatory requirements. </a:t>
            </a:r>
          </a:p>
          <a:p>
            <a:pPr marL="0" indent="0">
              <a:lnSpc>
                <a:spcPct val="110000"/>
              </a:lnSpc>
              <a:buNone/>
            </a:pPr>
            <a:endParaRPr lang="en-CA" sz="1000"/>
          </a:p>
          <a:p>
            <a:pPr>
              <a:lnSpc>
                <a:spcPct val="110000"/>
              </a:lnSpc>
            </a:pPr>
            <a:r>
              <a:rPr lang="en-CA"/>
              <a:t>When a situation of non-compliance is identified, Health Canada will work with hospitals to help them meet the mandatory reporting requirements under Vanessa’s Law, building on guidance, outreach and education efforts. </a:t>
            </a:r>
          </a:p>
          <a:p>
            <a:pPr marL="0" indent="0">
              <a:lnSpc>
                <a:spcPct val="110000"/>
              </a:lnSpc>
              <a:buNone/>
            </a:pPr>
            <a:endParaRPr lang="en-CA" sz="1000"/>
          </a:p>
          <a:p>
            <a:pPr>
              <a:lnSpc>
                <a:spcPct val="110000"/>
              </a:lnSpc>
            </a:pPr>
            <a:r>
              <a:rPr lang="en-CA"/>
              <a:t>In the event that Health Canada identifies instances of more persistent non-compliance, additional compliance and enforcement measures could be taken by the Regulatory Operations and Enforcement Branch.</a:t>
            </a:r>
          </a:p>
        </p:txBody>
      </p:sp>
      <p:sp>
        <p:nvSpPr>
          <p:cNvPr id="5" name="Rectangle 4">
            <a:extLst>
              <a:ext uri="{FF2B5EF4-FFF2-40B4-BE49-F238E27FC236}">
                <a16:creationId xmlns:a16="http://schemas.microsoft.com/office/drawing/2014/main" id="{E5DF2775-B2BA-445C-9433-718DB6A00030}"/>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29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en-CA" sz="3200" b="1">
                <a:solidFill>
                  <a:srgbClr val="1B416F"/>
                </a:solidFill>
                <a:latin typeface="Arial"/>
                <a:cs typeface="Arial"/>
              </a:rPr>
              <a:t>Required Data Elements</a:t>
            </a:r>
            <a:endParaRPr lang="en-CA" sz="3200" b="1">
              <a:solidFill>
                <a:srgbClr val="1B416F"/>
              </a:solidFill>
            </a:endParaRPr>
          </a:p>
        </p:txBody>
      </p:sp>
    </p:spTree>
    <p:extLst>
      <p:ext uri="{BB962C8B-B14F-4D97-AF65-F5344CB8AC3E}">
        <p14:creationId xmlns:p14="http://schemas.microsoft.com/office/powerpoint/2010/main" val="347925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p:txBody>
          <a:bodyPr anchor="t"/>
          <a:lstStyle/>
          <a:p>
            <a:r>
              <a:rPr lang="en-CA" sz="2800">
                <a:latin typeface="Arial"/>
                <a:cs typeface="Arial"/>
              </a:rPr>
              <a:t>Required </a:t>
            </a:r>
            <a:r>
              <a:rPr lang="en-CA">
                <a:latin typeface="Arial"/>
                <a:cs typeface="Arial"/>
              </a:rPr>
              <a:t>Data Elements for </a:t>
            </a:r>
            <a:r>
              <a:rPr lang="en-CA" sz="2800">
                <a:latin typeface="Arial"/>
                <a:cs typeface="Arial"/>
              </a:rPr>
              <a:t>Hospital Mandatory Reporting</a:t>
            </a:r>
            <a:r>
              <a:rPr lang="en-CA">
                <a:latin typeface="Arial"/>
                <a:cs typeface="Arial"/>
              </a:rPr>
              <a:t> </a:t>
            </a:r>
            <a:endParaRPr lang="en-CA" sz="2800" u="sng"/>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199" y="1243693"/>
            <a:ext cx="10515600" cy="4552159"/>
          </a:xfrm>
        </p:spPr>
        <p:txBody>
          <a:bodyPr vert="horz" lIns="91440" tIns="45720" rIns="91440" bIns="45720" rtlCol="0" anchor="t">
            <a:noAutofit/>
          </a:bodyPr>
          <a:lstStyle/>
          <a:p>
            <a:pPr>
              <a:lnSpc>
                <a:spcPct val="110000"/>
              </a:lnSpc>
              <a:spcBef>
                <a:spcPts val="600"/>
              </a:spcBef>
              <a:spcAft>
                <a:spcPts val="1000"/>
              </a:spcAft>
              <a:buSzPct val="100000"/>
              <a:defRPr/>
            </a:pPr>
            <a:r>
              <a:rPr lang="en-CA">
                <a:latin typeface="Arial"/>
                <a:cs typeface="Arial"/>
              </a:rPr>
              <a:t>The data elements on the following two slides (for serious ADR and MDI reporting, respectively) are required to be included in reports, if the hospital has this information within its control. </a:t>
            </a:r>
            <a:endParaRPr lang="en-CA"/>
          </a:p>
          <a:p>
            <a:pPr>
              <a:lnSpc>
                <a:spcPct val="110000"/>
              </a:lnSpc>
              <a:spcBef>
                <a:spcPts val="600"/>
              </a:spcBef>
              <a:spcAft>
                <a:spcPts val="1000"/>
              </a:spcAft>
              <a:buSzPct val="100000"/>
              <a:defRPr/>
            </a:pPr>
            <a:r>
              <a:rPr lang="en-CA">
                <a:latin typeface="Arial"/>
                <a:cs typeface="Arial"/>
              </a:rPr>
              <a:t>The data elements marked with a</a:t>
            </a:r>
            <a:r>
              <a:rPr lang="en-CA">
                <a:solidFill>
                  <a:srgbClr val="FF0000"/>
                </a:solidFill>
                <a:latin typeface="Arial"/>
                <a:cs typeface="Arial"/>
              </a:rPr>
              <a:t> double asterisk (**)</a:t>
            </a:r>
            <a:r>
              <a:rPr lang="en-CA">
                <a:latin typeface="Arial"/>
                <a:cs typeface="Arial"/>
              </a:rPr>
              <a:t> are essential in order for the report to be useful for Health Canada and represent the minimal information required when submitting a report. </a:t>
            </a:r>
          </a:p>
          <a:p>
            <a:pPr lvl="1">
              <a:lnSpc>
                <a:spcPct val="110000"/>
              </a:lnSpc>
              <a:spcBef>
                <a:spcPts val="600"/>
              </a:spcBef>
              <a:spcAft>
                <a:spcPts val="1000"/>
              </a:spcAft>
              <a:buSzPct val="100000"/>
              <a:buFont typeface="Arial" panose="020B0604020202020204" pitchFamily="34" charset="0"/>
              <a:buChar char="•"/>
              <a:defRPr/>
            </a:pPr>
            <a:r>
              <a:rPr lang="en-CA" sz="2000">
                <a:latin typeface="Arial"/>
                <a:cs typeface="Arial"/>
              </a:rPr>
              <a:t>If a hospital does not have within its control all of the information for the essential data elements (i.e., those with a</a:t>
            </a:r>
            <a:r>
              <a:rPr lang="en-CA" sz="2000">
                <a:solidFill>
                  <a:srgbClr val="FF0000"/>
                </a:solidFill>
                <a:latin typeface="Arial"/>
                <a:cs typeface="Arial"/>
              </a:rPr>
              <a:t> double asterisk [**]</a:t>
            </a:r>
            <a:r>
              <a:rPr lang="en-CA" sz="2000">
                <a:latin typeface="Arial"/>
                <a:cs typeface="Arial"/>
              </a:rPr>
              <a:t>), it is exempt from having to submit a report.</a:t>
            </a:r>
            <a:endParaRPr lang="en-CA" sz="2000"/>
          </a:p>
          <a:p>
            <a:pPr marL="0" indent="0">
              <a:lnSpc>
                <a:spcPct val="100000"/>
              </a:lnSpc>
              <a:spcBef>
                <a:spcPts val="600"/>
              </a:spcBef>
              <a:spcAft>
                <a:spcPts val="1000"/>
              </a:spcAft>
              <a:buSzPct val="100000"/>
              <a:buNone/>
              <a:defRPr/>
            </a:pPr>
            <a:endParaRPr lang="en-CA"/>
          </a:p>
          <a:p>
            <a:pPr marL="0" indent="0">
              <a:lnSpc>
                <a:spcPct val="100000"/>
              </a:lnSpc>
              <a:spcBef>
                <a:spcPts val="600"/>
              </a:spcBef>
              <a:spcAft>
                <a:spcPts val="1000"/>
              </a:spcAft>
              <a:buSzPct val="100000"/>
              <a:buNone/>
              <a:defRPr/>
            </a:pPr>
            <a:endParaRPr lang="en-CA">
              <a:latin typeface="Arial"/>
              <a:cs typeface="Arial"/>
            </a:endParaRPr>
          </a:p>
          <a:p>
            <a:pPr marL="0" indent="0">
              <a:lnSpc>
                <a:spcPct val="100000"/>
              </a:lnSpc>
              <a:spcBef>
                <a:spcPts val="600"/>
              </a:spcBef>
              <a:spcAft>
                <a:spcPts val="1000"/>
              </a:spcAft>
              <a:buSzPct val="100000"/>
              <a:buNone/>
              <a:defRPr/>
            </a:pPr>
            <a:endParaRPr lang="en-CA">
              <a:latin typeface="Arial"/>
              <a:cs typeface="Arial"/>
            </a:endParaRPr>
          </a:p>
          <a:p>
            <a:pPr marL="0" indent="0">
              <a:lnSpc>
                <a:spcPct val="100000"/>
              </a:lnSpc>
              <a:spcBef>
                <a:spcPts val="600"/>
              </a:spcBef>
              <a:spcAft>
                <a:spcPts val="1000"/>
              </a:spcAft>
              <a:buSzPct val="100000"/>
              <a:buNone/>
              <a:defRPr/>
            </a:pPr>
            <a:r>
              <a:rPr lang="en-CA" sz="1600">
                <a:latin typeface="Arial"/>
                <a:cs typeface="Arial"/>
              </a:rPr>
              <a:t>      </a:t>
            </a:r>
            <a:endParaRPr lang="en-CA" sz="1600"/>
          </a:p>
          <a:p>
            <a:pPr marL="0" indent="0" defTabSz="914400">
              <a:spcBef>
                <a:spcPts val="600"/>
              </a:spcBef>
              <a:spcAft>
                <a:spcPts val="0"/>
              </a:spcAft>
              <a:buSzPct val="100000"/>
              <a:buNone/>
              <a:defRPr/>
            </a:pPr>
            <a:endParaRPr lang="en-CA" sz="1900" kern="0"/>
          </a:p>
        </p:txBody>
      </p:sp>
      <p:sp>
        <p:nvSpPr>
          <p:cNvPr id="6" name="Rectangle 5">
            <a:extLst>
              <a:ext uri="{FF2B5EF4-FFF2-40B4-BE49-F238E27FC236}">
                <a16:creationId xmlns:a16="http://schemas.microsoft.com/office/drawing/2014/main" id="{0D5311DD-63EE-4870-933E-6C16EC461649}"/>
              </a:ext>
            </a:extLst>
          </p:cNvPr>
          <p:cNvSpPr/>
          <p:nvPr/>
        </p:nvSpPr>
        <p:spPr>
          <a:xfrm>
            <a:off x="838199" y="6031210"/>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a:hlinkClick r:id="rId3"/>
              </a:rPr>
              <a:t>https://www.canada.ca/en/health-canada/services/drugs-health-products/medeffect-canada/adverse-reaction-reporting/mandatory-hospital-reporting/drugs-devices/guidance.html</a:t>
            </a:r>
            <a:endParaRPr lang="en-CA"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27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a:xfrm>
            <a:off x="838200" y="332567"/>
            <a:ext cx="10515600" cy="1325563"/>
          </a:xfrm>
        </p:spPr>
        <p:txBody>
          <a:bodyPr anchor="t"/>
          <a:lstStyle/>
          <a:p>
            <a:r>
              <a:rPr lang="en-CA">
                <a:latin typeface="Arial"/>
                <a:cs typeface="Arial"/>
              </a:rPr>
              <a:t>Serious ADR Report - </a:t>
            </a:r>
            <a:r>
              <a:rPr lang="en-CA" sz="2800">
                <a:latin typeface="Arial"/>
                <a:cs typeface="Arial"/>
              </a:rPr>
              <a:t>Required Data Elements</a:t>
            </a:r>
            <a:br>
              <a:rPr lang="en-CA" sz="2800" u="sng">
                <a:latin typeface="Arial"/>
                <a:cs typeface="Arial"/>
              </a:rPr>
            </a:br>
            <a:endParaRPr lang="en-CA" sz="2000" b="0">
              <a:latin typeface="Arial"/>
              <a:cs typeface="Arial"/>
            </a:endParaRP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200" y="880787"/>
            <a:ext cx="10855362" cy="5609562"/>
          </a:xfrm>
        </p:spPr>
        <p:txBody>
          <a:bodyPr vert="horz" lIns="91440" tIns="45720" rIns="91440" bIns="45720" rtlCol="0" anchor="t">
            <a:noAutofit/>
          </a:bodyPr>
          <a:lstStyle/>
          <a:p>
            <a:pPr marL="0" lvl="0" indent="0">
              <a:lnSpc>
                <a:spcPct val="100000"/>
              </a:lnSpc>
              <a:spcBef>
                <a:spcPts val="400"/>
              </a:spcBef>
              <a:buSzPct val="100000"/>
              <a:buNone/>
            </a:pPr>
            <a:r>
              <a:rPr lang="en-CA" sz="1400" b="1"/>
              <a:t>Reporter:</a:t>
            </a:r>
          </a:p>
          <a:p>
            <a:pPr lvl="0">
              <a:lnSpc>
                <a:spcPct val="100000"/>
              </a:lnSpc>
              <a:spcBef>
                <a:spcPts val="400"/>
              </a:spcBef>
              <a:buSzPct val="100000"/>
            </a:pPr>
            <a:r>
              <a:rPr lang="en-CA" sz="1400" u="sng"/>
              <a:t>Contact information</a:t>
            </a:r>
            <a:r>
              <a:rPr lang="en-CA" sz="1400"/>
              <a:t>: The name of the hospital and the contact information of a representative of that hospital</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en-CA" sz="1400" b="1"/>
              <a:t>Suspect product:</a:t>
            </a:r>
          </a:p>
          <a:p>
            <a:pPr>
              <a:lnSpc>
                <a:spcPct val="100000"/>
              </a:lnSpc>
              <a:spcBef>
                <a:spcPts val="400"/>
              </a:spcBef>
              <a:buSzPct val="100000"/>
            </a:pPr>
            <a:r>
              <a:rPr lang="en-CA" sz="1400" u="sng">
                <a:solidFill>
                  <a:srgbClr val="FF0000"/>
                </a:solidFill>
              </a:rPr>
              <a:t>**Name</a:t>
            </a:r>
            <a:r>
              <a:rPr lang="en-CA" sz="1400">
                <a:solidFill>
                  <a:srgbClr val="C00000"/>
                </a:solidFill>
              </a:rPr>
              <a:t>: </a:t>
            </a:r>
            <a:r>
              <a:rPr lang="en-CA" sz="1400"/>
              <a:t>The drug’s brand name, proper name or common name</a:t>
            </a:r>
          </a:p>
          <a:p>
            <a:pPr>
              <a:lnSpc>
                <a:spcPct val="100000"/>
              </a:lnSpc>
              <a:spcBef>
                <a:spcPts val="400"/>
              </a:spcBef>
              <a:buSzPct val="100000"/>
            </a:pPr>
            <a:r>
              <a:rPr lang="en-CA" sz="1400" u="sng">
                <a:solidFill>
                  <a:srgbClr val="FF0000"/>
                </a:solidFill>
              </a:rPr>
              <a:t>**Drug Number/Code</a:t>
            </a:r>
            <a:r>
              <a:rPr lang="en-CA" sz="1400">
                <a:solidFill>
                  <a:srgbClr val="FF0000"/>
                </a:solidFill>
              </a:rPr>
              <a:t>: </a:t>
            </a:r>
            <a:r>
              <a:rPr lang="en-CA" sz="1400"/>
              <a:t>In the case of a drug imported under Part C, Division 10 of the </a:t>
            </a:r>
            <a:r>
              <a:rPr lang="en-CA" sz="1400" i="1"/>
              <a:t>Food and Drug Regulations </a:t>
            </a:r>
            <a:r>
              <a:rPr lang="en-CA" sz="1400"/>
              <a:t>(subsection C.10.001(2)), the identifying number or code of the drug, if any, assigned in the country in which the drug was authorized for sale</a:t>
            </a:r>
          </a:p>
          <a:p>
            <a:pPr>
              <a:lnSpc>
                <a:spcPct val="100000"/>
              </a:lnSpc>
              <a:spcBef>
                <a:spcPts val="400"/>
              </a:spcBef>
              <a:buSzPct val="100000"/>
            </a:pPr>
            <a:r>
              <a:rPr lang="en-CA" sz="1400" u="sng"/>
              <a:t>DIN</a:t>
            </a:r>
            <a:r>
              <a:rPr lang="en-CA" sz="1400"/>
              <a:t>: The drug identification number (DIN) assigned for the drug, if applicable</a:t>
            </a:r>
          </a:p>
          <a:p>
            <a:pPr>
              <a:lnSpc>
                <a:spcPct val="100000"/>
              </a:lnSpc>
              <a:spcBef>
                <a:spcPts val="400"/>
              </a:spcBef>
              <a:buSzPct val="100000"/>
            </a:pPr>
            <a:r>
              <a:rPr lang="en-CA" sz="1400" u="sng"/>
              <a:t>Concomitants</a:t>
            </a:r>
            <a:r>
              <a:rPr lang="en-CA" sz="1400"/>
              <a:t>: Any concomitant therapeutic products used by the patient</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en-CA" sz="1400" b="1"/>
              <a:t>Patient information:</a:t>
            </a:r>
          </a:p>
          <a:p>
            <a:pPr lvl="0">
              <a:lnSpc>
                <a:spcPct val="100000"/>
              </a:lnSpc>
              <a:spcBef>
                <a:spcPts val="400"/>
              </a:spcBef>
              <a:buSzPct val="100000"/>
            </a:pPr>
            <a:r>
              <a:rPr lang="en-CA" sz="1400" u="sng">
                <a:solidFill>
                  <a:srgbClr val="FF0000"/>
                </a:solidFill>
              </a:rPr>
              <a:t>**Age/Sex</a:t>
            </a:r>
            <a:r>
              <a:rPr lang="en-CA" sz="1400">
                <a:solidFill>
                  <a:srgbClr val="FF0000"/>
                </a:solidFill>
              </a:rPr>
              <a:t>: </a:t>
            </a:r>
            <a:r>
              <a:rPr lang="en-CA" sz="1400"/>
              <a:t>The patient’s age and sex</a:t>
            </a:r>
          </a:p>
          <a:p>
            <a:pPr>
              <a:lnSpc>
                <a:spcPct val="100000"/>
              </a:lnSpc>
              <a:spcBef>
                <a:spcPts val="400"/>
              </a:spcBef>
              <a:buSzPct val="100000"/>
            </a:pPr>
            <a:r>
              <a:rPr lang="en-CA" sz="1400" u="sng"/>
              <a:t>Medical history</a:t>
            </a:r>
            <a:r>
              <a:rPr lang="en-CA" sz="1400"/>
              <a:t>: Any medical condition of the patient that directly relates to the serious adverse drug reaction</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en-CA" sz="1400" b="1"/>
              <a:t>ADR information:</a:t>
            </a:r>
          </a:p>
          <a:p>
            <a:pPr lvl="0">
              <a:lnSpc>
                <a:spcPct val="100000"/>
              </a:lnSpc>
              <a:spcBef>
                <a:spcPts val="400"/>
              </a:spcBef>
              <a:buSzPct val="100000"/>
            </a:pPr>
            <a:r>
              <a:rPr lang="en-CA" sz="1400" u="sng">
                <a:solidFill>
                  <a:srgbClr val="FF0000"/>
                </a:solidFill>
              </a:rPr>
              <a:t>**ADR description</a:t>
            </a:r>
            <a:r>
              <a:rPr lang="en-CA" sz="1400">
                <a:solidFill>
                  <a:srgbClr val="C00000"/>
                </a:solidFill>
              </a:rPr>
              <a:t>: </a:t>
            </a:r>
            <a:r>
              <a:rPr lang="en-CA" sz="1400"/>
              <a:t>A description of the serious adverse drug reaction</a:t>
            </a:r>
          </a:p>
          <a:p>
            <a:pPr lvl="0">
              <a:lnSpc>
                <a:spcPct val="100000"/>
              </a:lnSpc>
              <a:spcBef>
                <a:spcPts val="400"/>
              </a:spcBef>
              <a:buSzPct val="100000"/>
            </a:pPr>
            <a:r>
              <a:rPr lang="en-CA" sz="1400" u="sng"/>
              <a:t>Documentation date</a:t>
            </a:r>
            <a:r>
              <a:rPr lang="en-CA" sz="1400"/>
              <a:t>: The date on which the serious adverse drug reaction was first documented</a:t>
            </a:r>
          </a:p>
          <a:p>
            <a:pPr lvl="0">
              <a:lnSpc>
                <a:spcPct val="100000"/>
              </a:lnSpc>
              <a:spcBef>
                <a:spcPts val="400"/>
              </a:spcBef>
              <a:buSzPct val="100000"/>
            </a:pPr>
            <a:r>
              <a:rPr lang="en-CA" sz="1400" u="sng"/>
              <a:t>Start/End therapy date</a:t>
            </a:r>
            <a:r>
              <a:rPr lang="en-CA" sz="1400"/>
              <a:t>: The date on which the patient first used the drug and, if applicable, the date on which the patient stopped using the drug</a:t>
            </a:r>
          </a:p>
          <a:p>
            <a:pPr lvl="0">
              <a:lnSpc>
                <a:spcPct val="100000"/>
              </a:lnSpc>
              <a:spcBef>
                <a:spcPts val="400"/>
              </a:spcBef>
              <a:buSzPct val="100000"/>
            </a:pPr>
            <a:r>
              <a:rPr lang="en-CA" sz="1400" u="sng"/>
              <a:t>Start/End ADR date</a:t>
            </a:r>
            <a:r>
              <a:rPr lang="en-CA" sz="1400"/>
              <a:t>: The date on which the serious adverse drug reaction first occurred and, if applicable, the date on which the patient’s health was restored to its state prior to the reaction</a:t>
            </a:r>
          </a:p>
          <a:p>
            <a:pPr>
              <a:lnSpc>
                <a:spcPct val="100000"/>
              </a:lnSpc>
              <a:spcBef>
                <a:spcPts val="400"/>
              </a:spcBef>
              <a:buSzPct val="100000"/>
            </a:pPr>
            <a:r>
              <a:rPr lang="en-CA" sz="1400" u="sng"/>
              <a:t>Outcome</a:t>
            </a:r>
            <a:r>
              <a:rPr lang="en-CA" sz="1400"/>
              <a:t>: The effect of the serious adverse drug reaction on the patient’s health </a:t>
            </a:r>
          </a:p>
        </p:txBody>
      </p:sp>
      <p:sp>
        <p:nvSpPr>
          <p:cNvPr id="3" name="Rectangle 2"/>
          <p:cNvSpPr/>
          <p:nvPr/>
        </p:nvSpPr>
        <p:spPr>
          <a:xfrm>
            <a:off x="5715000" y="6337949"/>
            <a:ext cx="5978562" cy="261610"/>
          </a:xfrm>
          <a:prstGeom prst="rect">
            <a:avLst/>
          </a:prstGeom>
        </p:spPr>
        <p:txBody>
          <a:bodyPr wrap="square">
            <a:spAutoFit/>
          </a:bodyPr>
          <a:lstStyle/>
          <a:p>
            <a:pPr algn="r"/>
            <a:r>
              <a:rPr lang="en-CA" sz="1100">
                <a:solidFill>
                  <a:srgbClr val="FF0000"/>
                </a:solidFill>
                <a:latin typeface="Arial"/>
                <a:cs typeface="Arial"/>
              </a:rPr>
              <a:t>**Essential data elements </a:t>
            </a:r>
            <a:r>
              <a:rPr lang="en-CA" sz="1100">
                <a:latin typeface="Arial"/>
                <a:cs typeface="Arial"/>
              </a:rPr>
              <a:t>representing minimal information required to submit a report</a:t>
            </a:r>
            <a:endParaRPr lang="en-CA" sz="1100"/>
          </a:p>
        </p:txBody>
      </p:sp>
    </p:spTree>
    <p:extLst>
      <p:ext uri="{BB962C8B-B14F-4D97-AF65-F5344CB8AC3E}">
        <p14:creationId xmlns:p14="http://schemas.microsoft.com/office/powerpoint/2010/main" val="276089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a:xfrm>
            <a:off x="838200" y="390832"/>
            <a:ext cx="10515600" cy="1325563"/>
          </a:xfrm>
        </p:spPr>
        <p:txBody>
          <a:bodyPr anchor="t"/>
          <a:lstStyle/>
          <a:p>
            <a:r>
              <a:rPr lang="en-CA">
                <a:latin typeface="Arial"/>
                <a:cs typeface="Arial"/>
              </a:rPr>
              <a:t>MDI Report - </a:t>
            </a:r>
            <a:r>
              <a:rPr lang="en-CA" sz="2800">
                <a:latin typeface="Arial"/>
                <a:cs typeface="Arial"/>
              </a:rPr>
              <a:t>Required Data Elements</a:t>
            </a:r>
            <a:endParaRPr lang="en-CA" sz="2000" b="0">
              <a:latin typeface="Arial"/>
              <a:cs typeface="Arial"/>
            </a:endParaRP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200" y="1248438"/>
            <a:ext cx="10855362" cy="5400012"/>
          </a:xfrm>
        </p:spPr>
        <p:txBody>
          <a:bodyPr vert="horz" lIns="91440" tIns="45720" rIns="91440" bIns="45720" rtlCol="0" anchor="t">
            <a:noAutofit/>
          </a:bodyPr>
          <a:lstStyle/>
          <a:p>
            <a:pPr marL="0" lvl="0" indent="0">
              <a:lnSpc>
                <a:spcPct val="100000"/>
              </a:lnSpc>
              <a:spcBef>
                <a:spcPts val="400"/>
              </a:spcBef>
              <a:buSzPct val="100000"/>
              <a:buNone/>
            </a:pPr>
            <a:r>
              <a:rPr lang="en-CA" sz="1400" b="1"/>
              <a:t>Reporter:</a:t>
            </a:r>
          </a:p>
          <a:p>
            <a:pPr lvl="0">
              <a:lnSpc>
                <a:spcPct val="100000"/>
              </a:lnSpc>
              <a:spcBef>
                <a:spcPts val="400"/>
              </a:spcBef>
              <a:buSzPct val="100000"/>
            </a:pPr>
            <a:r>
              <a:rPr lang="en-CA" sz="1400" u="sng"/>
              <a:t>Contact information</a:t>
            </a:r>
            <a:r>
              <a:rPr lang="en-CA" sz="1400"/>
              <a:t>: The name of the hospital and the contact information of a representative of that hospital</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en-CA" sz="1400" b="1"/>
              <a:t>Suspect Product:</a:t>
            </a:r>
          </a:p>
          <a:p>
            <a:pPr>
              <a:lnSpc>
                <a:spcPct val="100000"/>
              </a:lnSpc>
              <a:spcBef>
                <a:spcPts val="400"/>
              </a:spcBef>
              <a:buSzPct val="100000"/>
            </a:pPr>
            <a:r>
              <a:rPr lang="en-CA" sz="1400" u="sng">
                <a:solidFill>
                  <a:srgbClr val="FF0000"/>
                </a:solidFill>
              </a:rPr>
              <a:t>**Name or identifier</a:t>
            </a:r>
            <a:r>
              <a:rPr lang="en-CA" sz="1400">
                <a:solidFill>
                  <a:srgbClr val="FF0000"/>
                </a:solidFill>
              </a:rPr>
              <a:t>: </a:t>
            </a:r>
            <a:r>
              <a:rPr lang="en-CA" sz="1400"/>
              <a:t>The name or identifier of the medical device, so that it is uniquely identifiable</a:t>
            </a:r>
          </a:p>
          <a:p>
            <a:pPr>
              <a:lnSpc>
                <a:spcPct val="100000"/>
              </a:lnSpc>
              <a:spcBef>
                <a:spcPts val="400"/>
              </a:spcBef>
              <a:buSzPct val="100000"/>
            </a:pPr>
            <a:r>
              <a:rPr lang="en-CA" sz="1400" u="sng"/>
              <a:t>Manufacturer Name</a:t>
            </a:r>
            <a:r>
              <a:rPr lang="en-CA" sz="1400"/>
              <a:t>: The name of the manufacturer of the medical device</a:t>
            </a:r>
          </a:p>
          <a:p>
            <a:pPr>
              <a:lnSpc>
                <a:spcPct val="100000"/>
              </a:lnSpc>
              <a:spcBef>
                <a:spcPts val="400"/>
              </a:spcBef>
              <a:buSzPct val="100000"/>
            </a:pPr>
            <a:r>
              <a:rPr lang="en-CA" sz="1400" u="sng"/>
              <a:t>Lot/Serial Number</a:t>
            </a:r>
            <a:r>
              <a:rPr lang="en-CA" sz="1400"/>
              <a:t>: The lot number of the device or its serial number</a:t>
            </a:r>
          </a:p>
          <a:p>
            <a:pPr>
              <a:lnSpc>
                <a:spcPct val="100000"/>
              </a:lnSpc>
              <a:spcBef>
                <a:spcPts val="400"/>
              </a:spcBef>
              <a:buSzPct val="100000"/>
            </a:pPr>
            <a:endParaRPr lang="en-CA" sz="1400"/>
          </a:p>
          <a:p>
            <a:pPr marL="0" lvl="0" indent="0">
              <a:lnSpc>
                <a:spcPct val="100000"/>
              </a:lnSpc>
              <a:spcBef>
                <a:spcPts val="400"/>
              </a:spcBef>
              <a:buSzPct val="100000"/>
              <a:buNone/>
            </a:pPr>
            <a:r>
              <a:rPr lang="en-CA" sz="1400" b="1"/>
              <a:t>MDI information:</a:t>
            </a:r>
          </a:p>
          <a:p>
            <a:pPr lvl="0">
              <a:lnSpc>
                <a:spcPct val="100000"/>
              </a:lnSpc>
              <a:spcBef>
                <a:spcPts val="400"/>
              </a:spcBef>
              <a:buSzPct val="100000"/>
            </a:pPr>
            <a:r>
              <a:rPr lang="en-CA" sz="1400" u="sng">
                <a:solidFill>
                  <a:srgbClr val="FF0000"/>
                </a:solidFill>
              </a:rPr>
              <a:t>**MDI description</a:t>
            </a:r>
            <a:r>
              <a:rPr lang="en-CA" sz="1400">
                <a:solidFill>
                  <a:srgbClr val="FF0000"/>
                </a:solidFill>
              </a:rPr>
              <a:t>: </a:t>
            </a:r>
            <a:r>
              <a:rPr lang="en-CA" sz="1400"/>
              <a:t>A description of the medical device incident</a:t>
            </a:r>
          </a:p>
          <a:p>
            <a:pPr lvl="0">
              <a:lnSpc>
                <a:spcPct val="100000"/>
              </a:lnSpc>
              <a:spcBef>
                <a:spcPts val="400"/>
              </a:spcBef>
              <a:buSzPct val="100000"/>
            </a:pPr>
            <a:r>
              <a:rPr lang="en-CA" sz="1400" u="sng"/>
              <a:t>Documentation date</a:t>
            </a:r>
            <a:r>
              <a:rPr lang="en-CA" sz="1400"/>
              <a:t>: The date on which the medical device incident was first documented</a:t>
            </a:r>
          </a:p>
          <a:p>
            <a:pPr>
              <a:lnSpc>
                <a:spcPct val="100000"/>
              </a:lnSpc>
              <a:spcBef>
                <a:spcPts val="400"/>
              </a:spcBef>
              <a:buSzPct val="100000"/>
            </a:pPr>
            <a:r>
              <a:rPr lang="en-CA" sz="1400" u="sng"/>
              <a:t>Contributing factors</a:t>
            </a:r>
            <a:r>
              <a:rPr lang="en-CA" sz="1400"/>
              <a:t>: Any contributing factors to the medical device incident including any medical condition of the patient that directly relates to the medical device incident</a:t>
            </a:r>
          </a:p>
          <a:p>
            <a:pPr>
              <a:lnSpc>
                <a:spcPct val="100000"/>
              </a:lnSpc>
              <a:spcBef>
                <a:spcPts val="400"/>
              </a:spcBef>
              <a:buSzPct val="100000"/>
            </a:pPr>
            <a:r>
              <a:rPr lang="en-CA" sz="1400" u="sng"/>
              <a:t>Outcome</a:t>
            </a:r>
            <a:r>
              <a:rPr lang="en-CA" sz="1400"/>
              <a:t>: The effect of the medical device incident on the patient’s health </a:t>
            </a:r>
          </a:p>
        </p:txBody>
      </p:sp>
      <p:sp>
        <p:nvSpPr>
          <p:cNvPr id="7" name="Rectangle 6">
            <a:extLst>
              <a:ext uri="{FF2B5EF4-FFF2-40B4-BE49-F238E27FC236}">
                <a16:creationId xmlns:a16="http://schemas.microsoft.com/office/drawing/2014/main" id="{EB2E9408-A727-43F8-A7F2-A19D65D6904D}"/>
              </a:ext>
            </a:extLst>
          </p:cNvPr>
          <p:cNvSpPr/>
          <p:nvPr/>
        </p:nvSpPr>
        <p:spPr>
          <a:xfrm>
            <a:off x="5715000" y="6337949"/>
            <a:ext cx="5978562" cy="261610"/>
          </a:xfrm>
          <a:prstGeom prst="rect">
            <a:avLst/>
          </a:prstGeom>
        </p:spPr>
        <p:txBody>
          <a:bodyPr wrap="square">
            <a:spAutoFit/>
          </a:bodyPr>
          <a:lstStyle/>
          <a:p>
            <a:pPr algn="r"/>
            <a:r>
              <a:rPr lang="en-CA" sz="1100">
                <a:solidFill>
                  <a:srgbClr val="FF0000"/>
                </a:solidFill>
                <a:latin typeface="Arial"/>
                <a:cs typeface="Arial"/>
              </a:rPr>
              <a:t>**Essential data elements </a:t>
            </a:r>
            <a:r>
              <a:rPr lang="en-CA" sz="1100">
                <a:latin typeface="Arial"/>
                <a:cs typeface="Arial"/>
              </a:rPr>
              <a:t>representing minimal information required to submit a report</a:t>
            </a:r>
            <a:endParaRPr lang="en-CA" sz="1100"/>
          </a:p>
        </p:txBody>
      </p:sp>
    </p:spTree>
    <p:extLst>
      <p:ext uri="{BB962C8B-B14F-4D97-AF65-F5344CB8AC3E}">
        <p14:creationId xmlns:p14="http://schemas.microsoft.com/office/powerpoint/2010/main" val="277033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764D-3A7D-47BF-A6E3-96AD63F659D3}"/>
              </a:ext>
            </a:extLst>
          </p:cNvPr>
          <p:cNvSpPr>
            <a:spLocks noGrp="1"/>
          </p:cNvSpPr>
          <p:nvPr>
            <p:ph type="title"/>
          </p:nvPr>
        </p:nvSpPr>
        <p:spPr/>
        <p:txBody>
          <a:bodyPr anchor="t"/>
          <a:lstStyle/>
          <a:p>
            <a:r>
              <a:rPr lang="en-CA"/>
              <a:t>Methods for Submitting Serious ADR and MDI Reports to Health Canada</a:t>
            </a:r>
          </a:p>
        </p:txBody>
      </p:sp>
      <p:sp>
        <p:nvSpPr>
          <p:cNvPr id="3" name="Content Placeholder 2">
            <a:extLst>
              <a:ext uri="{FF2B5EF4-FFF2-40B4-BE49-F238E27FC236}">
                <a16:creationId xmlns:a16="http://schemas.microsoft.com/office/drawing/2014/main" id="{CDAF82A4-EB13-4AC6-B50A-A7A7AD96B5FE}"/>
              </a:ext>
            </a:extLst>
          </p:cNvPr>
          <p:cNvSpPr>
            <a:spLocks noGrp="1"/>
          </p:cNvSpPr>
          <p:nvPr>
            <p:ph idx="1"/>
          </p:nvPr>
        </p:nvSpPr>
        <p:spPr>
          <a:xfrm>
            <a:off x="838200" y="1310659"/>
            <a:ext cx="10515600" cy="5344141"/>
          </a:xfrm>
        </p:spPr>
        <p:txBody>
          <a:bodyPr vert="horz" lIns="91440" tIns="45720" rIns="91440" bIns="45720" rtlCol="0" anchor="t">
            <a:normAutofit fontScale="25000" lnSpcReduction="20000"/>
          </a:bodyPr>
          <a:lstStyle/>
          <a:p>
            <a:pPr marL="0" lvl="0" indent="0">
              <a:lnSpc>
                <a:spcPct val="120000"/>
              </a:lnSpc>
              <a:spcBef>
                <a:spcPts val="0"/>
              </a:spcBef>
              <a:buNone/>
            </a:pPr>
            <a:r>
              <a:rPr lang="en-CA" sz="8000" b="1">
                <a:latin typeface="Arial"/>
                <a:cs typeface="Arial"/>
              </a:rPr>
              <a:t>From a Hospital System Database</a:t>
            </a:r>
            <a:endParaRPr lang="en-CA" sz="8000">
              <a:latin typeface="Arial"/>
              <a:cs typeface="Arial"/>
            </a:endParaRPr>
          </a:p>
          <a:p>
            <a:pPr marL="0" lvl="0" indent="0">
              <a:lnSpc>
                <a:spcPct val="120000"/>
              </a:lnSpc>
              <a:spcBef>
                <a:spcPts val="0"/>
              </a:spcBef>
              <a:buNone/>
            </a:pPr>
            <a:r>
              <a:rPr lang="en-CA" sz="7200">
                <a:latin typeface="Arial"/>
                <a:cs typeface="Arial"/>
              </a:rPr>
              <a:t>If you are interested in submitting reports electronically (e.g., secure File Transfer Protocol - </a:t>
            </a:r>
            <a:r>
              <a:rPr lang="en-CA" sz="7200" err="1">
                <a:latin typeface="Arial"/>
                <a:cs typeface="Arial"/>
              </a:rPr>
              <a:t>sFTP</a:t>
            </a:r>
            <a:r>
              <a:rPr lang="en-CA" sz="7200">
                <a:latin typeface="Arial"/>
                <a:cs typeface="Arial"/>
              </a:rPr>
              <a:t>, system-to-system exchanges) to Health Canada, please email the Canada Vigilance Program at </a:t>
            </a:r>
            <a:r>
              <a:rPr lang="en-CA" sz="7200">
                <a:latin typeface="Arial"/>
                <a:cs typeface="Arial"/>
                <a:hlinkClick r:id="rId3"/>
              </a:rPr>
              <a:t>hc.canada.vigilance.sc@canada.ca</a:t>
            </a:r>
            <a:endParaRPr lang="en-CA" sz="7200">
              <a:latin typeface="Arial"/>
              <a:cs typeface="Arial"/>
            </a:endParaRPr>
          </a:p>
          <a:p>
            <a:pPr marL="0" lvl="0" indent="0">
              <a:lnSpc>
                <a:spcPct val="120000"/>
              </a:lnSpc>
              <a:spcBef>
                <a:spcPts val="0"/>
              </a:spcBef>
              <a:buNone/>
            </a:pPr>
            <a:endParaRPr lang="en-CA" sz="7200" b="1"/>
          </a:p>
          <a:p>
            <a:pPr marL="0" indent="0">
              <a:lnSpc>
                <a:spcPct val="120000"/>
              </a:lnSpc>
              <a:spcBef>
                <a:spcPts val="0"/>
              </a:spcBef>
              <a:buNone/>
            </a:pPr>
            <a:r>
              <a:rPr lang="en-CA" sz="8000" b="1">
                <a:latin typeface="Arial"/>
                <a:cs typeface="Arial"/>
              </a:rPr>
              <a:t>Fax or Mail</a:t>
            </a:r>
            <a:endParaRPr lang="en-CA" sz="8000">
              <a:latin typeface="Arial"/>
              <a:cs typeface="Arial"/>
            </a:endParaRPr>
          </a:p>
          <a:p>
            <a:pPr marL="0" indent="0">
              <a:lnSpc>
                <a:spcPct val="120000"/>
              </a:lnSpc>
              <a:spcBef>
                <a:spcPts val="0"/>
              </a:spcBef>
              <a:spcAft>
                <a:spcPts val="1000"/>
              </a:spcAft>
              <a:buNone/>
            </a:pPr>
            <a:r>
              <a:rPr lang="en-CA" sz="7200">
                <a:latin typeface="Arial"/>
                <a:cs typeface="Arial"/>
              </a:rPr>
              <a:t>The new reporting forms for </a:t>
            </a:r>
            <a:r>
              <a:rPr lang="en-CA" sz="7200">
                <a:latin typeface="Arial"/>
                <a:cs typeface="Arial"/>
                <a:hlinkClick r:id="rId4"/>
              </a:rPr>
              <a:t>serious ADR</a:t>
            </a:r>
            <a:r>
              <a:rPr lang="en-CA" sz="7200">
                <a:latin typeface="Arial"/>
                <a:cs typeface="Arial"/>
              </a:rPr>
              <a:t> and </a:t>
            </a:r>
            <a:r>
              <a:rPr lang="en-CA" sz="7200">
                <a:latin typeface="Arial"/>
                <a:cs typeface="Arial"/>
                <a:hlinkClick r:id="rId5"/>
              </a:rPr>
              <a:t>MDI</a:t>
            </a:r>
            <a:r>
              <a:rPr lang="en-CA" sz="7200">
                <a:latin typeface="Arial"/>
                <a:cs typeface="Arial"/>
              </a:rPr>
              <a:t>, together with instructions, are available on the Health Canada website. Download, print, and complete the applicable form and send by fax or by mail to the Canada Vigilance Office. </a:t>
            </a:r>
            <a:endParaRPr lang="en-CA" sz="7200"/>
          </a:p>
          <a:p>
            <a:pPr marL="0" indent="0">
              <a:lnSpc>
                <a:spcPct val="120000"/>
              </a:lnSpc>
              <a:spcBef>
                <a:spcPts val="0"/>
              </a:spcBef>
              <a:buNone/>
            </a:pPr>
            <a:r>
              <a:rPr lang="en-CA" sz="6400">
                <a:latin typeface="Arial"/>
                <a:cs typeface="Arial"/>
              </a:rPr>
              <a:t>Fax to: 1-866-678-6789		Mail to: 	Canada Vigilance Program</a:t>
            </a:r>
          </a:p>
          <a:p>
            <a:pPr marL="3657600" lvl="8" indent="0">
              <a:lnSpc>
                <a:spcPct val="120000"/>
              </a:lnSpc>
              <a:spcBef>
                <a:spcPts val="0"/>
              </a:spcBef>
              <a:buNone/>
            </a:pPr>
            <a:r>
              <a:rPr lang="en-CA" sz="6400">
                <a:latin typeface="Arial"/>
                <a:cs typeface="Arial"/>
              </a:rPr>
              <a:t>	Marketed Health Products Directorate</a:t>
            </a:r>
          </a:p>
          <a:p>
            <a:pPr marL="3657600" lvl="8" indent="0">
              <a:lnSpc>
                <a:spcPct val="120000"/>
              </a:lnSpc>
              <a:spcBef>
                <a:spcPts val="0"/>
              </a:spcBef>
              <a:buNone/>
            </a:pPr>
            <a:r>
              <a:rPr lang="en-CA" sz="6400">
                <a:latin typeface="Arial"/>
                <a:cs typeface="Arial"/>
              </a:rPr>
              <a:t>	Health Products and Food Branch</a:t>
            </a:r>
          </a:p>
          <a:p>
            <a:pPr marL="3657600" lvl="8" indent="0">
              <a:lnSpc>
                <a:spcPct val="120000"/>
              </a:lnSpc>
              <a:spcBef>
                <a:spcPts val="0"/>
              </a:spcBef>
              <a:buNone/>
            </a:pPr>
            <a:r>
              <a:rPr lang="en-CA" sz="6400">
                <a:latin typeface="Arial"/>
                <a:cs typeface="Arial"/>
              </a:rPr>
              <a:t>	Health Canada</a:t>
            </a:r>
          </a:p>
          <a:p>
            <a:pPr marL="3657600" lvl="8" indent="0">
              <a:lnSpc>
                <a:spcPct val="120000"/>
              </a:lnSpc>
              <a:spcBef>
                <a:spcPts val="0"/>
              </a:spcBef>
              <a:buNone/>
            </a:pPr>
            <a:r>
              <a:rPr lang="en-CA" sz="6400">
                <a:latin typeface="Arial"/>
                <a:cs typeface="Arial"/>
              </a:rPr>
              <a:t>	Address Locator 1908C</a:t>
            </a:r>
          </a:p>
          <a:p>
            <a:pPr marL="3657600" lvl="8" indent="0">
              <a:lnSpc>
                <a:spcPct val="120000"/>
              </a:lnSpc>
              <a:spcBef>
                <a:spcPts val="0"/>
              </a:spcBef>
              <a:buNone/>
            </a:pPr>
            <a:r>
              <a:rPr lang="en-CA" sz="6400">
                <a:latin typeface="Arial"/>
                <a:cs typeface="Arial"/>
              </a:rPr>
              <a:t>	Ottawa, Ontario K1A 0K9 </a:t>
            </a:r>
          </a:p>
          <a:p>
            <a:pPr marL="0" indent="0">
              <a:lnSpc>
                <a:spcPct val="120000"/>
              </a:lnSpc>
              <a:spcBef>
                <a:spcPts val="0"/>
              </a:spcBef>
              <a:buNone/>
            </a:pPr>
            <a:r>
              <a:rPr lang="en-CA" sz="8000" b="1">
                <a:latin typeface="Arial"/>
                <a:cs typeface="Arial"/>
              </a:rPr>
              <a:t>Directly Online</a:t>
            </a:r>
          </a:p>
          <a:p>
            <a:pPr marL="0" indent="0">
              <a:lnSpc>
                <a:spcPct val="120000"/>
              </a:lnSpc>
              <a:spcBef>
                <a:spcPts val="0"/>
              </a:spcBef>
              <a:buNone/>
            </a:pPr>
            <a:r>
              <a:rPr lang="en-CA" sz="7200">
                <a:latin typeface="Arial"/>
                <a:cs typeface="Arial"/>
              </a:rPr>
              <a:t>Complete and submit a report using the online reporting application available at: </a:t>
            </a:r>
            <a:r>
              <a:rPr lang="en-CA" sz="7200">
                <a:solidFill>
                  <a:srgbClr val="1B416F"/>
                </a:solidFill>
                <a:latin typeface="Arial"/>
                <a:cs typeface="Arial"/>
                <a:hlinkClick r:id="rId6"/>
              </a:rPr>
              <a:t>canada.ca/</a:t>
            </a:r>
            <a:r>
              <a:rPr lang="en-CA" sz="7200" err="1">
                <a:solidFill>
                  <a:srgbClr val="1B416F"/>
                </a:solidFill>
                <a:latin typeface="Arial"/>
                <a:cs typeface="Arial"/>
                <a:hlinkClick r:id="rId6"/>
              </a:rPr>
              <a:t>medeffect</a:t>
            </a:r>
            <a:r>
              <a:rPr lang="en-CA" sz="7200">
                <a:latin typeface="Arial"/>
                <a:cs typeface="Arial"/>
              </a:rPr>
              <a:t> Online hospital reporting for serious ADRs and MDIs will be available in early Fall 2019.</a:t>
            </a:r>
          </a:p>
          <a:p>
            <a:pPr marL="0" indent="0">
              <a:lnSpc>
                <a:spcPct val="120000"/>
              </a:lnSpc>
              <a:spcBef>
                <a:spcPts val="0"/>
              </a:spcBef>
              <a:buNone/>
            </a:pPr>
            <a:endParaRPr lang="en-CA" sz="7400"/>
          </a:p>
        </p:txBody>
      </p:sp>
    </p:spTree>
    <p:extLst>
      <p:ext uri="{BB962C8B-B14F-4D97-AF65-F5344CB8AC3E}">
        <p14:creationId xmlns:p14="http://schemas.microsoft.com/office/powerpoint/2010/main" val="148553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a:t>Key Points to Remember</a:t>
            </a:r>
          </a:p>
        </p:txBody>
      </p:sp>
      <p:sp>
        <p:nvSpPr>
          <p:cNvPr id="5" name="Content Placeholder 4">
            <a:extLst>
              <a:ext uri="{FF2B5EF4-FFF2-40B4-BE49-F238E27FC236}">
                <a16:creationId xmlns:a16="http://schemas.microsoft.com/office/drawing/2014/main" id="{13FE5DC1-EC6C-460E-92DA-D99AB64975A9}"/>
              </a:ext>
            </a:extLst>
          </p:cNvPr>
          <p:cNvSpPr>
            <a:spLocks noGrp="1"/>
          </p:cNvSpPr>
          <p:nvPr>
            <p:ph idx="1"/>
          </p:nvPr>
        </p:nvSpPr>
        <p:spPr>
          <a:xfrm>
            <a:off x="838200" y="1259851"/>
            <a:ext cx="10515600" cy="4917112"/>
          </a:xfrm>
        </p:spPr>
        <p:txBody>
          <a:bodyPr vert="horz" lIns="91440" tIns="45720" rIns="91440" bIns="45720" rtlCol="0" anchor="t">
            <a:noAutofit/>
          </a:bodyPr>
          <a:lstStyle/>
          <a:p>
            <a:pPr marL="342900" indent="-342900">
              <a:lnSpc>
                <a:spcPct val="110000"/>
              </a:lnSpc>
              <a:spcBef>
                <a:spcPts val="600"/>
              </a:spcBef>
              <a:spcAft>
                <a:spcPts val="600"/>
              </a:spcAft>
            </a:pPr>
            <a:r>
              <a:rPr lang="en-CA" sz="1800">
                <a:latin typeface="Arial"/>
                <a:cs typeface="Arial"/>
              </a:rPr>
              <a:t>The </a:t>
            </a:r>
            <a:r>
              <a:rPr lang="en-CA" sz="1800" b="1" i="1">
                <a:latin typeface="Arial"/>
                <a:cs typeface="Arial"/>
              </a:rPr>
              <a:t>Protecting Canadians from Unsafe Drugs Act </a:t>
            </a:r>
            <a:r>
              <a:rPr lang="en-CA" sz="1800">
                <a:latin typeface="Arial"/>
                <a:cs typeface="Arial"/>
              </a:rPr>
              <a:t>(Vanessa's Law) introduces amendments to the </a:t>
            </a:r>
            <a:r>
              <a:rPr lang="en-CA" sz="1800" i="1">
                <a:latin typeface="Arial"/>
                <a:cs typeface="Arial"/>
              </a:rPr>
              <a:t>Food and Drugs Act</a:t>
            </a:r>
            <a:r>
              <a:rPr lang="en-CA" sz="1800">
                <a:latin typeface="Arial"/>
                <a:cs typeface="Arial"/>
              </a:rPr>
              <a:t>, including mandatory reporting of serious adverse drug reactions (</a:t>
            </a:r>
            <a:r>
              <a:rPr lang="en-CA" sz="1800" b="1">
                <a:latin typeface="Arial"/>
                <a:cs typeface="Arial"/>
              </a:rPr>
              <a:t>serious ADRs</a:t>
            </a:r>
            <a:r>
              <a:rPr lang="en-CA" sz="1800">
                <a:latin typeface="Arial"/>
                <a:cs typeface="Arial"/>
              </a:rPr>
              <a:t>) and medical device incidents (</a:t>
            </a:r>
            <a:r>
              <a:rPr lang="en-CA" sz="1800" b="1">
                <a:latin typeface="Arial"/>
                <a:cs typeface="Arial"/>
              </a:rPr>
              <a:t>MDIs</a:t>
            </a:r>
            <a:r>
              <a:rPr lang="en-CA" sz="1800">
                <a:latin typeface="Arial"/>
                <a:cs typeface="Arial"/>
              </a:rPr>
              <a:t>) by health care institutions.</a:t>
            </a:r>
            <a:endParaRPr lang="en-US" sz="1800"/>
          </a:p>
          <a:p>
            <a:pPr marL="342900" indent="-342900">
              <a:lnSpc>
                <a:spcPct val="110000"/>
              </a:lnSpc>
              <a:spcBef>
                <a:spcPts val="600"/>
              </a:spcBef>
              <a:spcAft>
                <a:spcPts val="600"/>
              </a:spcAft>
            </a:pPr>
            <a:r>
              <a:rPr lang="en-CA" sz="1800"/>
              <a:t>The Act aims to improve the quality and quantity of serious ADR and MDI reports to </a:t>
            </a:r>
            <a:r>
              <a:rPr lang="en-CA" sz="1800" b="1"/>
              <a:t>strengthen the safety oversight </a:t>
            </a:r>
            <a:r>
              <a:rPr lang="en-CA" sz="1800"/>
              <a:t>of therapeutic products. </a:t>
            </a:r>
          </a:p>
          <a:p>
            <a:pPr marL="342900" indent="-342900">
              <a:lnSpc>
                <a:spcPct val="110000"/>
              </a:lnSpc>
              <a:spcBef>
                <a:spcPts val="600"/>
              </a:spcBef>
              <a:spcAft>
                <a:spcPts val="600"/>
              </a:spcAft>
            </a:pPr>
            <a:r>
              <a:rPr lang="en-CA" sz="1800">
                <a:latin typeface="Arial"/>
                <a:cs typeface="Arial"/>
              </a:rPr>
              <a:t>The reporting of serious ADRs and MDIs contributes to </a:t>
            </a:r>
            <a:r>
              <a:rPr lang="en-CA" sz="1800" b="1">
                <a:latin typeface="Arial"/>
                <a:cs typeface="Arial"/>
              </a:rPr>
              <a:t>identification</a:t>
            </a:r>
            <a:r>
              <a:rPr lang="en-CA" sz="1800">
                <a:latin typeface="Arial"/>
                <a:cs typeface="Arial"/>
              </a:rPr>
              <a:t> of emerging safety issues, </a:t>
            </a:r>
            <a:r>
              <a:rPr lang="en-CA" sz="1800" b="1">
                <a:latin typeface="Arial"/>
                <a:cs typeface="Arial"/>
              </a:rPr>
              <a:t>assessment </a:t>
            </a:r>
            <a:r>
              <a:rPr lang="en-CA" sz="1800">
                <a:latin typeface="Arial"/>
                <a:cs typeface="Arial"/>
              </a:rPr>
              <a:t>of harm vs. benefit, </a:t>
            </a:r>
            <a:r>
              <a:rPr lang="en-CA" sz="1800" b="1">
                <a:latin typeface="Arial"/>
                <a:cs typeface="Arial"/>
              </a:rPr>
              <a:t>sharing</a:t>
            </a:r>
            <a:r>
              <a:rPr lang="en-CA" sz="1800">
                <a:latin typeface="Arial"/>
                <a:cs typeface="Arial"/>
              </a:rPr>
              <a:t> of learning, and </a:t>
            </a:r>
            <a:r>
              <a:rPr lang="en-CA" sz="1800" b="1">
                <a:latin typeface="Arial"/>
                <a:cs typeface="Arial"/>
              </a:rPr>
              <a:t>improvement </a:t>
            </a:r>
            <a:r>
              <a:rPr lang="en-CA" sz="1800">
                <a:latin typeface="Arial"/>
                <a:cs typeface="Arial"/>
              </a:rPr>
              <a:t>of product safety.</a:t>
            </a:r>
            <a:endParaRPr lang="en-CA" sz="1800"/>
          </a:p>
          <a:p>
            <a:pPr marL="342900" indent="-342900">
              <a:lnSpc>
                <a:spcPct val="110000"/>
              </a:lnSpc>
              <a:spcBef>
                <a:spcPts val="600"/>
              </a:spcBef>
              <a:spcAft>
                <a:spcPts val="600"/>
              </a:spcAft>
            </a:pPr>
            <a:r>
              <a:rPr lang="en-CA" sz="1800"/>
              <a:t>The mandatory reporting regulations require </a:t>
            </a:r>
            <a:r>
              <a:rPr lang="en-CA" sz="1800" b="1"/>
              <a:t>hospitals to report in writing </a:t>
            </a:r>
            <a:r>
              <a:rPr lang="en-CA" sz="1800"/>
              <a:t>serious ADRs and MDIs to Health Canada </a:t>
            </a:r>
            <a:r>
              <a:rPr lang="en-CA" sz="1800" b="1"/>
              <a:t>within 30 calendar days of first documentation </a:t>
            </a:r>
            <a:r>
              <a:rPr lang="en-CA" sz="1800"/>
              <a:t>of the reaction or incident within the hospital.</a:t>
            </a:r>
          </a:p>
          <a:p>
            <a:pPr marL="342900" indent="-342900">
              <a:lnSpc>
                <a:spcPct val="110000"/>
              </a:lnSpc>
              <a:spcBef>
                <a:spcPts val="600"/>
              </a:spcBef>
              <a:spcAft>
                <a:spcPts val="600"/>
              </a:spcAft>
              <a:buFont typeface="Arial" panose="020B0604020202020204" pitchFamily="34" charset="0"/>
              <a:buChar char="•"/>
            </a:pPr>
            <a:r>
              <a:rPr lang="en-CA" sz="1800">
                <a:solidFill>
                  <a:schemeClr val="tx1"/>
                </a:solidFill>
              </a:rPr>
              <a:t>These regulations apply to </a:t>
            </a:r>
            <a:r>
              <a:rPr lang="en-CA" sz="1800" b="1">
                <a:solidFill>
                  <a:schemeClr val="tx1"/>
                </a:solidFill>
              </a:rPr>
              <a:t>therapeutic products</a:t>
            </a:r>
            <a:r>
              <a:rPr lang="en-CA" sz="1800">
                <a:solidFill>
                  <a:schemeClr val="tx1"/>
                </a:solidFill>
              </a:rPr>
              <a:t>, defined as: pharmaceuticals (prescription and non-prescription), biologic drugs, radiopharmaceutical drugs, disinfectants and medical devices.</a:t>
            </a:r>
          </a:p>
          <a:p>
            <a:pPr marL="342900" indent="-342900">
              <a:lnSpc>
                <a:spcPct val="110000"/>
              </a:lnSpc>
              <a:spcBef>
                <a:spcPts val="600"/>
              </a:spcBef>
              <a:spcAft>
                <a:spcPts val="600"/>
              </a:spcAft>
              <a:buFont typeface="Arial" panose="020B0604020202020204" pitchFamily="34" charset="0"/>
              <a:buChar char="•"/>
            </a:pPr>
            <a:r>
              <a:rPr lang="en-CA" sz="1800">
                <a:solidFill>
                  <a:schemeClr val="tx1"/>
                </a:solidFill>
              </a:rPr>
              <a:t>There are </a:t>
            </a:r>
            <a:r>
              <a:rPr lang="en-CA" sz="1800" b="1">
                <a:solidFill>
                  <a:schemeClr val="tx1"/>
                </a:solidFill>
              </a:rPr>
              <a:t>required data elements </a:t>
            </a:r>
            <a:r>
              <a:rPr lang="en-CA" sz="1800">
                <a:solidFill>
                  <a:schemeClr val="tx1"/>
                </a:solidFill>
              </a:rPr>
              <a:t>for mandatory reporting of serious ADRs and MDIs. </a:t>
            </a:r>
          </a:p>
        </p:txBody>
      </p:sp>
      <p:cxnSp>
        <p:nvCxnSpPr>
          <p:cNvPr id="6" name="Straight Connector 5">
            <a:extLst>
              <a:ext uri="{FF2B5EF4-FFF2-40B4-BE49-F238E27FC236}">
                <a16:creationId xmlns:a16="http://schemas.microsoft.com/office/drawing/2014/main" id="{530188C0-97B5-413F-901B-7BDC9A44C5E2}"/>
              </a:ext>
            </a:extLst>
          </p:cNvPr>
          <p:cNvCxnSpPr>
            <a:cxnSpLocks/>
          </p:cNvCxnSpPr>
          <p:nvPr/>
        </p:nvCxnSpPr>
        <p:spPr>
          <a:xfrm>
            <a:off x="480064" y="1020851"/>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043C8E91-5769-4DA1-866D-1086A84DA079}"/>
              </a:ext>
            </a:extLst>
          </p:cNvPr>
          <p:cNvCxnSpPr>
            <a:cxnSpLocks/>
          </p:cNvCxnSpPr>
          <p:nvPr/>
        </p:nvCxnSpPr>
        <p:spPr>
          <a:xfrm>
            <a:off x="11543892" y="1346564"/>
            <a:ext cx="0" cy="4543873"/>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8" name="Picture 7" descr="A picture containing clipart&#10;&#10;Description generated with high confidence">
            <a:extLst>
              <a:ext uri="{FF2B5EF4-FFF2-40B4-BE49-F238E27FC236}">
                <a16:creationId xmlns:a16="http://schemas.microsoft.com/office/drawing/2014/main" id="{EB7AF986-2D72-41B1-97BC-5A0B24E32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9232" y="701455"/>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5223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a:t>Abbreviations</a:t>
            </a:r>
          </a:p>
        </p:txBody>
      </p:sp>
      <p:sp>
        <p:nvSpPr>
          <p:cNvPr id="6" name="Content Placeholder 2">
            <a:extLst>
              <a:ext uri="{FF2B5EF4-FFF2-40B4-BE49-F238E27FC236}">
                <a16:creationId xmlns:a16="http://schemas.microsoft.com/office/drawing/2014/main" id="{2C0E3D46-E9C2-9C49-BE17-B08FE61D10EF}"/>
              </a:ext>
            </a:extLst>
          </p:cNvPr>
          <p:cNvSpPr>
            <a:spLocks noGrp="1"/>
          </p:cNvSpPr>
          <p:nvPr>
            <p:ph idx="1"/>
          </p:nvPr>
        </p:nvSpPr>
        <p:spPr>
          <a:xfrm>
            <a:off x="838200" y="1173480"/>
            <a:ext cx="10515600" cy="5079683"/>
          </a:xfrm>
        </p:spPr>
        <p:txBody>
          <a:bodyPr numCol="2" spcCol="234000"/>
          <a:lstStyle/>
          <a:p>
            <a:pPr marL="0" indent="0" defTabSz="431952">
              <a:lnSpc>
                <a:spcPct val="110000"/>
              </a:lnSpc>
              <a:spcBef>
                <a:spcPts val="600"/>
              </a:spcBef>
              <a:buNone/>
              <a:defRPr/>
            </a:pPr>
            <a:r>
              <a:rPr lang="en-GB" altLang="x-none" b="1">
                <a:solidFill>
                  <a:schemeClr val="tx1"/>
                </a:solidFill>
              </a:rPr>
              <a:t>ADR</a:t>
            </a:r>
            <a:r>
              <a:rPr lang="en-GB" altLang="x-none">
                <a:solidFill>
                  <a:schemeClr val="tx1"/>
                </a:solidFill>
              </a:rPr>
              <a:t>: Adverse Drug Reaction</a:t>
            </a:r>
          </a:p>
          <a:p>
            <a:pPr marL="0" indent="0" defTabSz="431952">
              <a:lnSpc>
                <a:spcPct val="110000"/>
              </a:lnSpc>
              <a:spcBef>
                <a:spcPts val="600"/>
              </a:spcBef>
              <a:buNone/>
              <a:defRPr/>
            </a:pPr>
            <a:r>
              <a:rPr lang="en-GB" altLang="x-none" b="1"/>
              <a:t>DIN: </a:t>
            </a:r>
            <a:r>
              <a:rPr lang="en-GB" altLang="x-none"/>
              <a:t>Drug Identification Number</a:t>
            </a:r>
            <a:endParaRPr lang="en-GB" altLang="x-none">
              <a:solidFill>
                <a:schemeClr val="tx1"/>
              </a:solidFill>
            </a:endParaRPr>
          </a:p>
          <a:p>
            <a:pPr marL="0" indent="0" defTabSz="431952">
              <a:lnSpc>
                <a:spcPct val="110000"/>
              </a:lnSpc>
              <a:spcBef>
                <a:spcPts val="600"/>
              </a:spcBef>
              <a:buNone/>
              <a:defRPr/>
            </a:pPr>
            <a:r>
              <a:rPr lang="en-GB" b="1">
                <a:solidFill>
                  <a:schemeClr val="tx1"/>
                </a:solidFill>
              </a:rPr>
              <a:t>MDI: </a:t>
            </a:r>
            <a:r>
              <a:rPr lang="en-GB">
                <a:solidFill>
                  <a:schemeClr val="tx1"/>
                </a:solidFill>
              </a:rPr>
              <a:t>Medical Device Incident</a:t>
            </a:r>
          </a:p>
          <a:p>
            <a:pPr marL="0" indent="0" defTabSz="431952">
              <a:lnSpc>
                <a:spcPct val="110000"/>
              </a:lnSpc>
              <a:spcBef>
                <a:spcPts val="600"/>
              </a:spcBef>
              <a:buNone/>
              <a:defRPr/>
            </a:pPr>
            <a:r>
              <a:rPr lang="en-CA" b="1" err="1">
                <a:latin typeface="Arial"/>
                <a:cs typeface="Arial"/>
              </a:rPr>
              <a:t>sFTP</a:t>
            </a:r>
            <a:r>
              <a:rPr lang="en-CA" b="1">
                <a:latin typeface="Arial"/>
                <a:cs typeface="Arial"/>
              </a:rPr>
              <a:t>: </a:t>
            </a:r>
            <a:r>
              <a:rPr lang="en-CA">
                <a:latin typeface="Arial"/>
                <a:cs typeface="Arial"/>
              </a:rPr>
              <a:t>Secure File Transfer Protocol </a:t>
            </a:r>
            <a:endParaRPr lang="en-GB">
              <a:solidFill>
                <a:schemeClr val="tx1"/>
              </a:solidFill>
            </a:endParaRPr>
          </a:p>
        </p:txBody>
      </p:sp>
    </p:spTree>
    <p:extLst>
      <p:ext uri="{BB962C8B-B14F-4D97-AF65-F5344CB8AC3E}">
        <p14:creationId xmlns:p14="http://schemas.microsoft.com/office/powerpoint/2010/main" val="245160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10515600" cy="1325563"/>
          </a:xfrm>
        </p:spPr>
        <p:txBody>
          <a:bodyPr anchor="t"/>
          <a:lstStyle/>
          <a:p>
            <a:r>
              <a:rPr lang="en-CA" sz="2800"/>
              <a:t>Goals of the Education Approach</a:t>
            </a:r>
          </a:p>
        </p:txBody>
      </p:sp>
      <p:sp>
        <p:nvSpPr>
          <p:cNvPr id="8" name="Content Placeholder 2">
            <a:extLst>
              <a:ext uri="{FF2B5EF4-FFF2-40B4-BE49-F238E27FC236}">
                <a16:creationId xmlns:a16="http://schemas.microsoft.com/office/drawing/2014/main" id="{81E408CE-5970-4754-9AE9-0EC30C7DF860}"/>
              </a:ext>
            </a:extLst>
          </p:cNvPr>
          <p:cNvSpPr>
            <a:spLocks noGrp="1"/>
          </p:cNvSpPr>
          <p:nvPr>
            <p:ph idx="1"/>
          </p:nvPr>
        </p:nvSpPr>
        <p:spPr>
          <a:xfrm>
            <a:off x="838200" y="1119777"/>
            <a:ext cx="7252855" cy="5074194"/>
          </a:xfrm>
        </p:spPr>
        <p:txBody>
          <a:bodyPr vert="horz" lIns="91440" tIns="45720" rIns="91440" bIns="45720" rtlCol="0" anchor="t">
            <a:normAutofit fontScale="92500" lnSpcReduction="10000"/>
          </a:bodyPr>
          <a:lstStyle/>
          <a:p>
            <a:pPr>
              <a:lnSpc>
                <a:spcPct val="120000"/>
              </a:lnSpc>
              <a:spcBef>
                <a:spcPts val="600"/>
              </a:spcBef>
              <a:spcAft>
                <a:spcPts val="1200"/>
              </a:spcAft>
            </a:pPr>
            <a:r>
              <a:rPr lang="en-CA" sz="2200">
                <a:latin typeface="Arial"/>
                <a:cs typeface="Arial"/>
              </a:rPr>
              <a:t>Support the implementation of a key provision of the </a:t>
            </a:r>
            <a:r>
              <a:rPr lang="en-CA" sz="2200" i="1">
                <a:latin typeface="Arial"/>
                <a:cs typeface="Arial"/>
              </a:rPr>
              <a:t>Protecting Canadians from Unsafe Drugs Act</a:t>
            </a:r>
            <a:r>
              <a:rPr lang="en-CA" sz="2200">
                <a:latin typeface="Arial"/>
                <a:cs typeface="Arial"/>
              </a:rPr>
              <a:t> (Vanessa’s Law) by providing stakeholders with information on Health Canada's new regulatory requirements for serious ADR and MDI reporting</a:t>
            </a:r>
          </a:p>
          <a:p>
            <a:pPr>
              <a:lnSpc>
                <a:spcPct val="120000"/>
              </a:lnSpc>
              <a:spcBef>
                <a:spcPts val="600"/>
              </a:spcBef>
              <a:spcAft>
                <a:spcPts val="1200"/>
              </a:spcAft>
            </a:pPr>
            <a:r>
              <a:rPr lang="en-CA" sz="2200">
                <a:latin typeface="Arial"/>
                <a:cs typeface="Arial"/>
              </a:rPr>
              <a:t>Describe the reporting processes for hospitals to meet the mandatory reporting requirements</a:t>
            </a:r>
          </a:p>
          <a:p>
            <a:pPr>
              <a:lnSpc>
                <a:spcPct val="120000"/>
              </a:lnSpc>
              <a:spcBef>
                <a:spcPts val="600"/>
              </a:spcBef>
              <a:spcAft>
                <a:spcPts val="1200"/>
              </a:spcAft>
            </a:pPr>
            <a:r>
              <a:rPr lang="en-CA" sz="2200">
                <a:latin typeface="Arial"/>
                <a:cs typeface="Arial"/>
              </a:rPr>
              <a:t>Provide strategies for health care leadership and health care providers to promote and support reporting of serious ADRs and MDIs documented within hospitals</a:t>
            </a:r>
          </a:p>
          <a:p>
            <a:pPr>
              <a:lnSpc>
                <a:spcPct val="120000"/>
              </a:lnSpc>
              <a:spcBef>
                <a:spcPts val="600"/>
              </a:spcBef>
              <a:spcAft>
                <a:spcPts val="1200"/>
              </a:spcAft>
            </a:pPr>
            <a:r>
              <a:rPr lang="en-CA" sz="2200">
                <a:latin typeface="Arial"/>
                <a:cs typeface="Arial"/>
              </a:rPr>
              <a:t>Describe Health Canada’s review and communication of safety findings</a:t>
            </a:r>
          </a:p>
          <a:p>
            <a:pPr>
              <a:spcBef>
                <a:spcPts val="600"/>
              </a:spcBef>
            </a:pPr>
            <a:endParaRPr lang="en-CA" sz="2400"/>
          </a:p>
        </p:txBody>
      </p:sp>
      <p:pic>
        <p:nvPicPr>
          <p:cNvPr id="5" name="Picture 4">
            <a:extLst>
              <a:ext uri="{FF2B5EF4-FFF2-40B4-BE49-F238E27FC236}">
                <a16:creationId xmlns:a16="http://schemas.microsoft.com/office/drawing/2014/main" id="{FDAFDEC9-FF5A-43C9-B45B-D5D4A24B28E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579054" y="1681100"/>
            <a:ext cx="3262745" cy="3495799"/>
          </a:xfrm>
          <a:prstGeom prst="rect">
            <a:avLst/>
          </a:prstGeom>
        </p:spPr>
      </p:pic>
    </p:spTree>
    <p:extLst>
      <p:ext uri="{BB962C8B-B14F-4D97-AF65-F5344CB8AC3E}">
        <p14:creationId xmlns:p14="http://schemas.microsoft.com/office/powerpoint/2010/main" val="3875950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1101"/>
            <a:ext cx="10515600" cy="4305299"/>
          </a:xfrm>
        </p:spPr>
        <p:txBody>
          <a:bodyPr vert="horz" lIns="91440" tIns="45720" rIns="91440" bIns="45720" rtlCol="0" anchor="t">
            <a:normAutofit/>
          </a:bodyPr>
          <a:lstStyle/>
          <a:p>
            <a:pPr>
              <a:lnSpc>
                <a:spcPct val="100000"/>
              </a:lnSpc>
              <a:spcBef>
                <a:spcPts val="600"/>
              </a:spcBef>
            </a:pPr>
            <a:r>
              <a:rPr lang="en-CA" sz="1800">
                <a:solidFill>
                  <a:srgbClr val="000000"/>
                </a:solidFill>
                <a:latin typeface="Arial"/>
                <a:ea typeface="ＭＳ Ｐゴシック"/>
                <a:cs typeface="Arial"/>
                <a:hlinkClick r:id="rId3"/>
              </a:rPr>
              <a:t>Guidance Document - Guidance on the Risk-Based Classification System for Non-In Vitro Diagnostic Devices (non-IVDDs)</a:t>
            </a:r>
            <a:endParaRPr lang="en-CA" sz="1800">
              <a:solidFill>
                <a:srgbClr val="000000"/>
              </a:solidFill>
              <a:latin typeface="Arial"/>
              <a:ea typeface="ＭＳ Ｐゴシック"/>
              <a:cs typeface="Arial"/>
            </a:endParaRPr>
          </a:p>
          <a:p>
            <a:pPr>
              <a:lnSpc>
                <a:spcPct val="100000"/>
              </a:lnSpc>
              <a:spcBef>
                <a:spcPts val="600"/>
              </a:spcBef>
            </a:pPr>
            <a:r>
              <a:rPr lang="en-CA" sz="1800">
                <a:latin typeface="Arial"/>
                <a:cs typeface="Arial"/>
                <a:hlinkClick r:id="rId4"/>
              </a:rPr>
              <a:t>Mandatory reporting of serious adverse drug reactions and medical device incidents by hospitals - Guidance document</a:t>
            </a:r>
            <a:r>
              <a:rPr lang="en-CA" sz="1800">
                <a:latin typeface="Arial"/>
                <a:cs typeface="Arial"/>
              </a:rPr>
              <a:t> </a:t>
            </a:r>
            <a:endParaRPr lang="en-CA" sz="1800"/>
          </a:p>
          <a:p>
            <a:pPr>
              <a:lnSpc>
                <a:spcPct val="100000"/>
              </a:lnSpc>
              <a:spcBef>
                <a:spcPts val="600"/>
              </a:spcBef>
            </a:pPr>
            <a:r>
              <a:rPr lang="en-CA" sz="1800">
                <a:latin typeface="Arial"/>
                <a:ea typeface="ＭＳ Ｐゴシック"/>
                <a:cs typeface="Arial"/>
                <a:hlinkClick r:id="rId5"/>
              </a:rPr>
              <a:t>MedEffect Canada</a:t>
            </a:r>
            <a:endParaRPr lang="en-CA" sz="1800">
              <a:solidFill>
                <a:prstClr val="black"/>
              </a:solidFill>
              <a:ea typeface="ＭＳ Ｐゴシック" panose="020B0600070205080204" pitchFamily="34" charset="-128"/>
            </a:endParaRPr>
          </a:p>
          <a:p>
            <a:pPr>
              <a:lnSpc>
                <a:spcPct val="100000"/>
              </a:lnSpc>
              <a:spcBef>
                <a:spcPts val="600"/>
              </a:spcBef>
            </a:pPr>
            <a:r>
              <a:rPr lang="en-CA" sz="1800">
                <a:latin typeface="Arial"/>
                <a:ea typeface="ＭＳ Ｐゴシック"/>
                <a:cs typeface="Arial"/>
                <a:hlinkClick r:id="rId6"/>
              </a:rPr>
              <a:t>Protecting Canadians from Unsafe Drugs Act (Vanessa’s Law) Amendments to the Food and Drugs Act (Bill C-17)</a:t>
            </a:r>
            <a:endParaRPr lang="en-CA" sz="1800">
              <a:latin typeface="Arial"/>
              <a:ea typeface="ＭＳ Ｐゴシック"/>
              <a:cs typeface="Arial"/>
            </a:endParaRPr>
          </a:p>
          <a:p>
            <a:r>
              <a:rPr lang="en-CA" sz="1800" u="sng">
                <a:latin typeface="Arial"/>
                <a:cs typeface="Arial"/>
                <a:hlinkClick r:id="rId7"/>
              </a:rPr>
              <a:t>Regulations Amending the Food and Drug Regulations (Serious Adverse Drug Reaction Reporting — Hospitals): SOR/2019-190</a:t>
            </a:r>
            <a:endParaRPr lang="en-CA" sz="1800">
              <a:latin typeface="Arial"/>
              <a:cs typeface="Arial"/>
            </a:endParaRPr>
          </a:p>
          <a:p>
            <a:r>
              <a:rPr lang="en-CA" sz="1800" u="sng">
                <a:latin typeface="Arial"/>
                <a:cs typeface="Arial"/>
                <a:hlinkClick r:id="rId8"/>
              </a:rPr>
              <a:t>Regulations Amending the Medical Devices Regulations (Medical Device Incident Reporting — Hospitals): SOR/2019-191</a:t>
            </a:r>
            <a:endParaRPr lang="en-CA" sz="1800">
              <a:latin typeface="Arial"/>
              <a:cs typeface="Arial"/>
            </a:endParaRPr>
          </a:p>
        </p:txBody>
      </p:sp>
      <p:sp>
        <p:nvSpPr>
          <p:cNvPr id="7" name="Title 1">
            <a:extLst>
              <a:ext uri="{FF2B5EF4-FFF2-40B4-BE49-F238E27FC236}">
                <a16:creationId xmlns:a16="http://schemas.microsoft.com/office/drawing/2014/main" id="{B94CF0C5-D18A-4981-A599-525D272F76D7}"/>
              </a:ext>
            </a:extLst>
          </p:cNvPr>
          <p:cNvSpPr>
            <a:spLocks noGrp="1"/>
          </p:cNvSpPr>
          <p:nvPr>
            <p:ph type="title"/>
          </p:nvPr>
        </p:nvSpPr>
        <p:spPr>
          <a:xfrm>
            <a:off x="838200" y="381000"/>
            <a:ext cx="10515600" cy="1212849"/>
          </a:xfrm>
        </p:spPr>
        <p:txBody>
          <a:bodyPr anchor="t"/>
          <a:lstStyle/>
          <a:p>
            <a:r>
              <a:rPr lang="en-CA"/>
              <a:t>Resources</a:t>
            </a:r>
          </a:p>
        </p:txBody>
      </p:sp>
      <p:sp>
        <p:nvSpPr>
          <p:cNvPr id="8" name="TextBox 7">
            <a:extLst>
              <a:ext uri="{FF2B5EF4-FFF2-40B4-BE49-F238E27FC236}">
                <a16:creationId xmlns:a16="http://schemas.microsoft.com/office/drawing/2014/main" id="{7EE045AD-8A82-41F8-A0BC-9A26BB4C185A}"/>
              </a:ext>
            </a:extLst>
          </p:cNvPr>
          <p:cNvSpPr txBox="1"/>
          <p:nvPr/>
        </p:nvSpPr>
        <p:spPr>
          <a:xfrm>
            <a:off x="838200" y="5646003"/>
            <a:ext cx="7713458" cy="830997"/>
          </a:xfrm>
          <a:prstGeom prst="rect">
            <a:avLst/>
          </a:prstGeom>
          <a:noFill/>
        </p:spPr>
        <p:txBody>
          <a:bodyPr wrap="none" rtlCol="0">
            <a:spAutoFit/>
          </a:bodyPr>
          <a:lstStyle/>
          <a:p>
            <a:r>
              <a:rPr lang="en-CA" sz="1600" b="1">
                <a:solidFill>
                  <a:prstClr val="black"/>
                </a:solidFill>
                <a:latin typeface="Arial" panose="020B0604020202020204" pitchFamily="34" charset="0"/>
                <a:ea typeface="ＭＳ Ｐゴシック" panose="020B0600070205080204" pitchFamily="34" charset="-128"/>
                <a:cs typeface="Arial" panose="020B0604020202020204" pitchFamily="34" charset="0"/>
              </a:rPr>
              <a:t>For additional information, please contact the Canada Vigilance Program at:  </a:t>
            </a:r>
          </a:p>
          <a:p>
            <a:pPr lvl="1"/>
            <a:r>
              <a:rPr lang="en-CA" sz="1600" b="1">
                <a:solidFill>
                  <a:prstClr val="black"/>
                </a:solidFill>
                <a:latin typeface="Arial" panose="020B0604020202020204" pitchFamily="34" charset="0"/>
                <a:ea typeface="ＭＳ Ｐゴシック" panose="020B0600070205080204" pitchFamily="34" charset="-128"/>
                <a:cs typeface="Arial" panose="020B0604020202020204" pitchFamily="34" charset="0"/>
              </a:rPr>
              <a:t>Email: </a:t>
            </a:r>
            <a:r>
              <a:rPr lang="en-CA" sz="1600" b="1">
                <a:latin typeface="Arial" panose="020B0604020202020204" pitchFamily="34" charset="0"/>
                <a:cs typeface="Arial" panose="020B0604020202020204" pitchFamily="34" charset="0"/>
                <a:hlinkClick r:id="rId9"/>
              </a:rPr>
              <a:t>hc.canada.vigilance.sc@canada.ca</a:t>
            </a:r>
            <a:endParaRPr lang="en-CA" sz="1600" b="1">
              <a:latin typeface="Arial" panose="020B0604020202020204" pitchFamily="34" charset="0"/>
              <a:cs typeface="Arial" panose="020B0604020202020204" pitchFamily="34" charset="0"/>
            </a:endParaRPr>
          </a:p>
          <a:p>
            <a:pPr lvl="1"/>
            <a:r>
              <a:rPr lang="en-CA" sz="1600" b="1">
                <a:latin typeface="Arial" panose="020B0604020202020204" pitchFamily="34" charset="0"/>
                <a:cs typeface="Arial" panose="020B0604020202020204" pitchFamily="34" charset="0"/>
              </a:rPr>
              <a:t>Telephone: 1-866-234-2345 </a:t>
            </a:r>
          </a:p>
        </p:txBody>
      </p:sp>
    </p:spTree>
    <p:extLst>
      <p:ext uri="{BB962C8B-B14F-4D97-AF65-F5344CB8AC3E}">
        <p14:creationId xmlns:p14="http://schemas.microsoft.com/office/powerpoint/2010/main" val="104180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a:t>Acknowledgments</a:t>
            </a:r>
          </a:p>
        </p:txBody>
      </p:sp>
      <p:sp>
        <p:nvSpPr>
          <p:cNvPr id="3" name="Content Placeholder 2"/>
          <p:cNvSpPr>
            <a:spLocks noGrp="1"/>
          </p:cNvSpPr>
          <p:nvPr>
            <p:ph idx="1"/>
          </p:nvPr>
        </p:nvSpPr>
        <p:spPr>
          <a:xfrm>
            <a:off x="832670" y="1119614"/>
            <a:ext cx="10515600" cy="3746300"/>
          </a:xfrm>
        </p:spPr>
        <p:txBody>
          <a:bodyPr>
            <a:normAutofit/>
          </a:bodyPr>
          <a:lstStyle/>
          <a:p>
            <a:pPr>
              <a:lnSpc>
                <a:spcPct val="110000"/>
              </a:lnSpc>
            </a:pPr>
            <a:r>
              <a:rPr lang="en-CA" dirty="0"/>
              <a:t>All materials were developed by the collaborating parties: Health Canada, Institute for Safe Medication Practices Canada (ISMP Canada), Health Standards Organization (HSO), and the Canadian Patient Safety Institute (CPSI).</a:t>
            </a:r>
          </a:p>
          <a:p>
            <a:pPr>
              <a:lnSpc>
                <a:spcPct val="110000"/>
              </a:lnSpc>
            </a:pPr>
            <a:endParaRPr lang="en-CA" dirty="0"/>
          </a:p>
          <a:p>
            <a:pPr>
              <a:lnSpc>
                <a:spcPct val="110000"/>
              </a:lnSpc>
            </a:pPr>
            <a:r>
              <a:rPr lang="en-CA" dirty="0"/>
              <a:t>Any stakeholder interested in using the materials should acknowledge Health Canada as the owner and source: </a:t>
            </a:r>
            <a:br>
              <a:rPr lang="en-CA" dirty="0"/>
            </a:br>
            <a:r>
              <a:rPr lang="en-CA" dirty="0">
                <a:latin typeface="Arial"/>
                <a:cs typeface="Arial"/>
              </a:rPr>
              <a:t>Educational Support for Mandatory Reporting. Health Canada; 2019.</a:t>
            </a:r>
            <a:endParaRPr lang="en-CA" dirty="0"/>
          </a:p>
          <a:p>
            <a:pPr marL="0" indent="0">
              <a:buNone/>
            </a:pPr>
            <a:endParaRPr lang="en-CA" sz="2400" dirty="0">
              <a:latin typeface="Arial"/>
              <a:cs typeface="Arial"/>
            </a:endParaRPr>
          </a:p>
        </p:txBody>
      </p:sp>
      <p:pic>
        <p:nvPicPr>
          <p:cNvPr id="8" name="Picture 7" descr="A close up of a logo&#10;&#10;Description automatically generated">
            <a:extLst>
              <a:ext uri="{FF2B5EF4-FFF2-40B4-BE49-F238E27FC236}">
                <a16:creationId xmlns:a16="http://schemas.microsoft.com/office/drawing/2014/main" id="{3E196C9F-581B-48DA-80A2-DFF95B20C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36686"/>
            <a:ext cx="12192000" cy="901700"/>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10515600" cy="1325563"/>
          </a:xfrm>
        </p:spPr>
        <p:txBody>
          <a:bodyPr anchor="t"/>
          <a:lstStyle/>
          <a:p>
            <a:r>
              <a:rPr lang="en-CA" sz="2800"/>
              <a:t>Module 1 – Learning Outcomes</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199" y="1087120"/>
            <a:ext cx="10515601" cy="5045096"/>
          </a:xfrm>
        </p:spPr>
        <p:txBody>
          <a:bodyPr vert="horz" lIns="91440" tIns="45720" rIns="91440" bIns="45720" rtlCol="0" anchor="t">
            <a:normAutofit/>
          </a:bodyPr>
          <a:lstStyle/>
          <a:p>
            <a:pPr marL="0" lvl="0" indent="0">
              <a:spcBef>
                <a:spcPts val="600"/>
              </a:spcBef>
              <a:spcAft>
                <a:spcPts val="1200"/>
              </a:spcAft>
              <a:buNone/>
            </a:pPr>
            <a:r>
              <a:rPr lang="en-CA" b="1">
                <a:solidFill>
                  <a:schemeClr val="tx1"/>
                </a:solidFill>
              </a:rPr>
              <a:t>Completion of Module 1 will enable you to</a:t>
            </a:r>
            <a:r>
              <a:rPr lang="en-CA">
                <a:solidFill>
                  <a:schemeClr val="tx1"/>
                </a:solidFill>
              </a:rPr>
              <a:t>:</a:t>
            </a:r>
          </a:p>
          <a:p>
            <a:pPr>
              <a:lnSpc>
                <a:spcPct val="100000"/>
              </a:lnSpc>
              <a:spcBef>
                <a:spcPts val="600"/>
              </a:spcBef>
              <a:spcAft>
                <a:spcPts val="600"/>
              </a:spcAft>
              <a:buSzPct val="100000"/>
            </a:pPr>
            <a:r>
              <a:rPr lang="en-CA">
                <a:latin typeface="Arial"/>
                <a:cs typeface="Arial"/>
              </a:rPr>
              <a:t>Explain the purpose of Vanessa's Law</a:t>
            </a:r>
          </a:p>
          <a:p>
            <a:pPr>
              <a:lnSpc>
                <a:spcPct val="100000"/>
              </a:lnSpc>
              <a:spcBef>
                <a:spcPts val="600"/>
              </a:spcBef>
              <a:spcAft>
                <a:spcPts val="600"/>
              </a:spcAft>
              <a:buSzPct val="100000"/>
            </a:pPr>
            <a:r>
              <a:rPr lang="en-CA">
                <a:solidFill>
                  <a:schemeClr val="tx1"/>
                </a:solidFill>
              </a:rPr>
              <a:t>Describe the regulations for mandatory reporting by hospitals of serious ADRs and MDIs </a:t>
            </a:r>
          </a:p>
          <a:p>
            <a:pPr>
              <a:lnSpc>
                <a:spcPct val="100000"/>
              </a:lnSpc>
              <a:spcBef>
                <a:spcPts val="600"/>
              </a:spcBef>
              <a:spcAft>
                <a:spcPts val="600"/>
              </a:spcAft>
              <a:buSzPct val="100000"/>
            </a:pPr>
            <a:r>
              <a:rPr lang="en-CA">
                <a:latin typeface="Arial"/>
                <a:cs typeface="Arial"/>
              </a:rPr>
              <a:t>Recognize the required data elements for mandatory reporting of serious ADRs and MDIs</a:t>
            </a:r>
          </a:p>
        </p:txBody>
      </p:sp>
    </p:spTree>
    <p:extLst>
      <p:ext uri="{BB962C8B-B14F-4D97-AF65-F5344CB8AC3E}">
        <p14:creationId xmlns:p14="http://schemas.microsoft.com/office/powerpoint/2010/main" val="9770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sz="2800"/>
              <a:t>Module 1 – Outline </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130209"/>
            <a:ext cx="10956195" cy="5362666"/>
          </a:xfrm>
        </p:spPr>
        <p:txBody>
          <a:bodyPr vert="horz" lIns="91440" tIns="45720" rIns="91440" bIns="45720" rtlCol="0" anchor="t">
            <a:normAutofit/>
          </a:bodyPr>
          <a:lstStyle/>
          <a:p>
            <a:pPr>
              <a:lnSpc>
                <a:spcPct val="100000"/>
              </a:lnSpc>
              <a:spcBef>
                <a:spcPts val="600"/>
              </a:spcBef>
              <a:spcAft>
                <a:spcPts val="600"/>
              </a:spcAft>
              <a:buSzPct val="100000"/>
            </a:pPr>
            <a:r>
              <a:rPr lang="en-CA">
                <a:latin typeface="Arial"/>
                <a:cs typeface="Arial"/>
              </a:rPr>
              <a:t>Purpose of Vanessa’s Law</a:t>
            </a:r>
          </a:p>
          <a:p>
            <a:pPr>
              <a:lnSpc>
                <a:spcPct val="100000"/>
              </a:lnSpc>
              <a:spcBef>
                <a:spcPts val="600"/>
              </a:spcBef>
              <a:spcAft>
                <a:spcPts val="600"/>
              </a:spcAft>
              <a:buSzPct val="100000"/>
            </a:pPr>
            <a:r>
              <a:rPr lang="en-CA">
                <a:latin typeface="Arial"/>
                <a:cs typeface="Arial"/>
              </a:rPr>
              <a:t>Regulations for Mandatory Reporting</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Who is required to report?</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What are the definitions of a serious ADR and MDI?</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What products are in scope of these regulations? </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a:latin typeface="Arial"/>
                <a:cs typeface="Arial"/>
              </a:rPr>
              <a:t>When must hospitals report?</a:t>
            </a:r>
          </a:p>
          <a:p>
            <a:pPr>
              <a:lnSpc>
                <a:spcPct val="100000"/>
              </a:lnSpc>
              <a:spcBef>
                <a:spcPts val="600"/>
              </a:spcBef>
              <a:spcAft>
                <a:spcPts val="600"/>
              </a:spcAft>
              <a:buSzPct val="100000"/>
            </a:pPr>
            <a:r>
              <a:rPr lang="en-CA">
                <a:latin typeface="Arial"/>
                <a:cs typeface="Arial"/>
              </a:rPr>
              <a:t>Required Data Elements </a:t>
            </a:r>
            <a:endParaRPr lang="en-CA"/>
          </a:p>
          <a:p>
            <a:pPr marL="949325" indent="-328295">
              <a:lnSpc>
                <a:spcPct val="100000"/>
              </a:lnSpc>
              <a:spcBef>
                <a:spcPts val="0"/>
              </a:spcBef>
              <a:spcAft>
                <a:spcPts val="600"/>
              </a:spcAft>
              <a:buSzPct val="50000"/>
              <a:buFont typeface="Courier New" panose="02070309020205020404" pitchFamily="49" charset="0"/>
              <a:buChar char="o"/>
            </a:pPr>
            <a:r>
              <a:rPr lang="en-CA" sz="1800">
                <a:latin typeface="Arial"/>
                <a:cs typeface="Arial"/>
              </a:rPr>
              <a:t>Serious ADR report</a:t>
            </a:r>
          </a:p>
          <a:p>
            <a:pPr marL="949325" indent="-328295">
              <a:lnSpc>
                <a:spcPct val="100000"/>
              </a:lnSpc>
              <a:spcBef>
                <a:spcPts val="0"/>
              </a:spcBef>
              <a:spcAft>
                <a:spcPts val="600"/>
              </a:spcAft>
              <a:buSzPct val="50000"/>
              <a:buFont typeface="Courier New" panose="02070309020205020404" pitchFamily="49" charset="0"/>
              <a:buChar char="o"/>
            </a:pPr>
            <a:r>
              <a:rPr lang="en-CA" sz="1800">
                <a:latin typeface="Arial"/>
                <a:cs typeface="Arial"/>
              </a:rPr>
              <a:t>MDI report</a:t>
            </a:r>
          </a:p>
          <a:p>
            <a:pPr>
              <a:lnSpc>
                <a:spcPct val="100000"/>
              </a:lnSpc>
              <a:spcBef>
                <a:spcPts val="600"/>
              </a:spcBef>
              <a:spcAft>
                <a:spcPts val="600"/>
              </a:spcAft>
              <a:buSzPct val="100000"/>
            </a:pPr>
            <a:r>
              <a:rPr lang="en-CA">
                <a:latin typeface="Arial"/>
                <a:ea typeface="Calibri" panose="020F0502020204030204" pitchFamily="34" charset="0"/>
                <a:cs typeface="Arial"/>
              </a:rPr>
              <a:t>Key Points to Remember</a:t>
            </a:r>
          </a:p>
          <a:p>
            <a:pPr>
              <a:lnSpc>
                <a:spcPct val="100000"/>
              </a:lnSpc>
              <a:spcBef>
                <a:spcPts val="600"/>
              </a:spcBef>
              <a:spcAft>
                <a:spcPts val="600"/>
              </a:spcAft>
              <a:buSzPct val="100000"/>
            </a:pPr>
            <a:r>
              <a:rPr lang="en-CA">
                <a:latin typeface="Arial"/>
                <a:ea typeface="Calibri" panose="020F0502020204030204" pitchFamily="34" charset="0"/>
                <a:cs typeface="Arial"/>
              </a:rPr>
              <a:t>Abbreviations</a:t>
            </a:r>
          </a:p>
          <a:p>
            <a:pPr>
              <a:lnSpc>
                <a:spcPct val="100000"/>
              </a:lnSpc>
              <a:spcBef>
                <a:spcPts val="600"/>
              </a:spcBef>
              <a:spcAft>
                <a:spcPts val="600"/>
              </a:spcAft>
              <a:buSzPct val="100000"/>
            </a:pPr>
            <a:r>
              <a:rPr lang="en-CA">
                <a:latin typeface="Arial"/>
                <a:ea typeface="Calibri" panose="020F0502020204030204" pitchFamily="34" charset="0"/>
                <a:cs typeface="Arial"/>
              </a:rPr>
              <a:t>Resources</a:t>
            </a:r>
          </a:p>
        </p:txBody>
      </p:sp>
    </p:spTree>
    <p:extLst>
      <p:ext uri="{BB962C8B-B14F-4D97-AF65-F5344CB8AC3E}">
        <p14:creationId xmlns:p14="http://schemas.microsoft.com/office/powerpoint/2010/main" val="391991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59B24B-B613-4667-86F9-992E53B8888F}"/>
              </a:ext>
            </a:extLst>
          </p:cNvPr>
          <p:cNvSpPr>
            <a:spLocks noGrp="1"/>
          </p:cNvSpPr>
          <p:nvPr>
            <p:ph type="title"/>
          </p:nvPr>
        </p:nvSpPr>
        <p:spPr>
          <a:xfrm>
            <a:off x="838200" y="365125"/>
            <a:ext cx="10515600" cy="1325563"/>
          </a:xfrm>
        </p:spPr>
        <p:txBody>
          <a:bodyPr anchor="t"/>
          <a:lstStyle/>
          <a:p>
            <a:r>
              <a:rPr lang="en-CA"/>
              <a:t>Conceptual Model of </a:t>
            </a:r>
            <a:br>
              <a:rPr lang="en-CA"/>
            </a:br>
            <a:r>
              <a:rPr lang="en-CA"/>
              <a:t>Serious ADR and MDI </a:t>
            </a:r>
            <a:br>
              <a:rPr lang="en-CA"/>
            </a:br>
            <a:r>
              <a:rPr lang="en-CA"/>
              <a:t>Reporting by Hospitals</a:t>
            </a:r>
            <a:endParaRPr lang="en-CA" sz="2800"/>
          </a:p>
        </p:txBody>
      </p:sp>
      <p:pic>
        <p:nvPicPr>
          <p:cNvPr id="2" name="Picture 1">
            <a:extLst>
              <a:ext uri="{FF2B5EF4-FFF2-40B4-BE49-F238E27FC236}">
                <a16:creationId xmlns:a16="http://schemas.microsoft.com/office/drawing/2014/main" id="{61D40E77-EFD3-4B19-A3F1-38EBFF71524B}"/>
              </a:ext>
            </a:extLst>
          </p:cNvPr>
          <p:cNvPicPr>
            <a:picLocks noChangeAspect="1"/>
          </p:cNvPicPr>
          <p:nvPr/>
        </p:nvPicPr>
        <p:blipFill rotWithShape="1">
          <a:blip r:embed="rId3"/>
          <a:srcRect l="23821" t="9841" r="24010"/>
          <a:stretch/>
        </p:blipFill>
        <p:spPr>
          <a:xfrm>
            <a:off x="5837182" y="403418"/>
            <a:ext cx="5516618" cy="5760000"/>
          </a:xfrm>
          <a:prstGeom prst="rect">
            <a:avLst/>
          </a:prstGeom>
        </p:spPr>
      </p:pic>
      <p:sp>
        <p:nvSpPr>
          <p:cNvPr id="11" name="Rectangle 10">
            <a:extLst>
              <a:ext uri="{FF2B5EF4-FFF2-40B4-BE49-F238E27FC236}">
                <a16:creationId xmlns:a16="http://schemas.microsoft.com/office/drawing/2014/main" id="{A01D55D5-AD2F-4563-9061-8CAF5916E0CA}"/>
              </a:ext>
            </a:extLst>
          </p:cNvPr>
          <p:cNvSpPr/>
          <p:nvPr/>
        </p:nvSpPr>
        <p:spPr>
          <a:xfrm>
            <a:off x="838200" y="6024919"/>
            <a:ext cx="8975489" cy="27699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Source: Serious ADR and MDI Action Cycle. ISMP Canada, HSO, CPSI; 2019.</a:t>
            </a:r>
          </a:p>
        </p:txBody>
      </p:sp>
    </p:spTree>
    <p:extLst>
      <p:ext uri="{BB962C8B-B14F-4D97-AF65-F5344CB8AC3E}">
        <p14:creationId xmlns:p14="http://schemas.microsoft.com/office/powerpoint/2010/main" val="429174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en-CA" sz="3200" b="1">
                <a:solidFill>
                  <a:srgbClr val="1B416F"/>
                </a:solidFill>
                <a:latin typeface="Arial"/>
                <a:cs typeface="Arial"/>
              </a:rPr>
              <a:t>Purpose of Vanessa’s Law</a:t>
            </a:r>
          </a:p>
        </p:txBody>
      </p:sp>
    </p:spTree>
    <p:extLst>
      <p:ext uri="{BB962C8B-B14F-4D97-AF65-F5344CB8AC3E}">
        <p14:creationId xmlns:p14="http://schemas.microsoft.com/office/powerpoint/2010/main" val="34446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en-CA" i="1">
                <a:latin typeface="Arial"/>
                <a:cs typeface="Arial"/>
              </a:rPr>
              <a:t>Protecting Canadians from Unsafe Drugs Act </a:t>
            </a:r>
            <a:br>
              <a:rPr lang="en-CA" i="1">
                <a:latin typeface="Arial"/>
                <a:cs typeface="Arial"/>
              </a:rPr>
            </a:br>
            <a:r>
              <a:rPr lang="en-CA">
                <a:latin typeface="Arial"/>
                <a:cs typeface="Arial"/>
              </a:rPr>
              <a:t>(Vanessa's Law)</a:t>
            </a:r>
            <a:endParaRPr lang="en-CA"/>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483950" cy="4390507"/>
          </a:xfrm>
        </p:spPr>
        <p:txBody>
          <a:bodyPr vert="horz" lIns="91440" tIns="45720" rIns="91440" bIns="45720" rtlCol="0" anchor="t">
            <a:normAutofit/>
          </a:bodyPr>
          <a:lstStyle/>
          <a:p>
            <a:pPr marL="0" indent="0">
              <a:lnSpc>
                <a:spcPct val="110000"/>
              </a:lnSpc>
              <a:spcBef>
                <a:spcPts val="600"/>
              </a:spcBef>
              <a:buNone/>
            </a:pPr>
            <a:r>
              <a:rPr lang="en-CA">
                <a:latin typeface="Arial"/>
                <a:cs typeface="Arial"/>
              </a:rPr>
              <a:t>The </a:t>
            </a:r>
            <a:r>
              <a:rPr lang="en-CA" i="1">
                <a:latin typeface="Arial"/>
                <a:cs typeface="Arial"/>
              </a:rPr>
              <a:t>Protecting Canadians from Unsafe Drugs Act </a:t>
            </a:r>
            <a:r>
              <a:rPr lang="en-CA">
                <a:latin typeface="Arial"/>
                <a:cs typeface="Arial"/>
              </a:rPr>
              <a:t>(Vanessa's Law) introduces amendments to the </a:t>
            </a:r>
            <a:r>
              <a:rPr lang="en-CA" i="1">
                <a:latin typeface="Arial"/>
                <a:cs typeface="Arial"/>
              </a:rPr>
              <a:t>Food and Drugs Act </a:t>
            </a:r>
            <a:r>
              <a:rPr lang="en-CA">
                <a:latin typeface="Arial"/>
                <a:cs typeface="Arial"/>
              </a:rPr>
              <a:t>to improve Health Canada's ability to: </a:t>
            </a:r>
            <a:endParaRPr lang="en-CA"/>
          </a:p>
          <a:p>
            <a:pPr lvl="1">
              <a:lnSpc>
                <a:spcPct val="110000"/>
              </a:lnSpc>
              <a:spcBef>
                <a:spcPts val="600"/>
              </a:spcBef>
              <a:buSzPct val="100000"/>
              <a:buFont typeface="Arial" panose="020B0604020202020204" pitchFamily="34" charset="0"/>
              <a:buChar char="•"/>
            </a:pPr>
            <a:r>
              <a:rPr lang="en-CA" sz="2000">
                <a:latin typeface="Arial"/>
                <a:cs typeface="Arial"/>
              </a:rPr>
              <a:t>collect post-market safety information; </a:t>
            </a:r>
            <a:endParaRPr lang="en-CA" sz="2000"/>
          </a:p>
          <a:p>
            <a:pPr lvl="1">
              <a:lnSpc>
                <a:spcPct val="110000"/>
              </a:lnSpc>
              <a:spcBef>
                <a:spcPts val="600"/>
              </a:spcBef>
              <a:buSzPct val="100000"/>
              <a:buFont typeface="Arial" panose="020B0604020202020204" pitchFamily="34" charset="0"/>
              <a:buChar char="•"/>
            </a:pPr>
            <a:r>
              <a:rPr lang="en-CA" sz="2000">
                <a:latin typeface="Arial"/>
                <a:cs typeface="Arial"/>
              </a:rPr>
              <a:t>take appropriate action when a serious risk to health is identified; and</a:t>
            </a:r>
          </a:p>
          <a:p>
            <a:pPr lvl="1">
              <a:lnSpc>
                <a:spcPct val="110000"/>
              </a:lnSpc>
              <a:spcBef>
                <a:spcPts val="600"/>
              </a:spcBef>
              <a:buSzPct val="100000"/>
              <a:buFont typeface="Arial" panose="020B0604020202020204" pitchFamily="34" charset="0"/>
              <a:buChar char="•"/>
            </a:pPr>
            <a:r>
              <a:rPr lang="en-CA" sz="2000">
                <a:latin typeface="Arial"/>
                <a:cs typeface="Arial"/>
              </a:rPr>
              <a:t>promote greater confidence in the oversight of therapeutic products by increasing transparency.</a:t>
            </a:r>
          </a:p>
          <a:p>
            <a:pPr>
              <a:lnSpc>
                <a:spcPct val="110000"/>
              </a:lnSpc>
              <a:spcBef>
                <a:spcPts val="600"/>
              </a:spcBef>
            </a:pPr>
            <a:endParaRPr lang="en-CA" sz="1800">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69851" y="5868275"/>
            <a:ext cx="8975489"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Source: </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https://www.canada.ca/en/health-canada/services/drugs-health-products/legislation-guidelines/protecting-canadians-unsafe-drugs-act-vanessa-law-amendments-food-drugs-act.html</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331257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527082" cy="4390507"/>
          </a:xfrm>
        </p:spPr>
        <p:txBody>
          <a:bodyPr vert="horz" lIns="91440" tIns="45720" rIns="91440" bIns="45720" rtlCol="0" anchor="t">
            <a:normAutofit/>
          </a:bodyPr>
          <a:lstStyle/>
          <a:p>
            <a:pPr marL="0" indent="0">
              <a:lnSpc>
                <a:spcPct val="110000"/>
              </a:lnSpc>
              <a:spcBef>
                <a:spcPts val="600"/>
              </a:spcBef>
              <a:buNone/>
            </a:pPr>
            <a:r>
              <a:rPr lang="en-CA">
                <a:solidFill>
                  <a:schemeClr val="tx1"/>
                </a:solidFill>
              </a:rPr>
              <a:t>Amendments to the </a:t>
            </a:r>
            <a:r>
              <a:rPr lang="en-CA" i="1">
                <a:solidFill>
                  <a:schemeClr val="tx1"/>
                </a:solidFill>
              </a:rPr>
              <a:t>Food and Drugs Act </a:t>
            </a:r>
            <a:r>
              <a:rPr lang="en-CA">
                <a:solidFill>
                  <a:schemeClr val="tx1"/>
                </a:solidFill>
              </a:rPr>
              <a:t>include:</a:t>
            </a:r>
            <a:endParaRPr lang="en-US"/>
          </a:p>
          <a:p>
            <a:pPr marL="714375" indent="-354013">
              <a:lnSpc>
                <a:spcPct val="110000"/>
              </a:lnSpc>
              <a:spcBef>
                <a:spcPts val="600"/>
              </a:spcBef>
              <a:buSzPct val="100000"/>
              <a:buFont typeface="+mj-lt"/>
              <a:buAutoNum type="arabicPeriod"/>
            </a:pPr>
            <a:r>
              <a:rPr lang="en-CA"/>
              <a:t>Power to require information, tests or studies</a:t>
            </a:r>
          </a:p>
          <a:p>
            <a:pPr marL="714375" indent="-354013">
              <a:lnSpc>
                <a:spcPct val="110000"/>
              </a:lnSpc>
              <a:spcBef>
                <a:spcPts val="600"/>
              </a:spcBef>
              <a:buSzPct val="100000"/>
              <a:buFont typeface="+mj-lt"/>
              <a:buAutoNum type="arabicPeriod"/>
            </a:pPr>
            <a:r>
              <a:rPr lang="en-CA"/>
              <a:t>Power to require a label change/package modification</a:t>
            </a:r>
          </a:p>
          <a:p>
            <a:pPr marL="714375" indent="-354013">
              <a:lnSpc>
                <a:spcPct val="110000"/>
              </a:lnSpc>
              <a:spcBef>
                <a:spcPts val="600"/>
              </a:spcBef>
              <a:buSzPct val="100000"/>
              <a:buFont typeface="+mj-lt"/>
              <a:buAutoNum type="arabicPeriod"/>
            </a:pPr>
            <a:r>
              <a:rPr lang="en-CA"/>
              <a:t>Power to recall unsafe therapeutic products</a:t>
            </a:r>
          </a:p>
          <a:p>
            <a:pPr marL="714375" indent="-354013">
              <a:lnSpc>
                <a:spcPct val="110000"/>
              </a:lnSpc>
              <a:spcBef>
                <a:spcPts val="600"/>
              </a:spcBef>
              <a:buSzPct val="100000"/>
              <a:buFont typeface="+mj-lt"/>
              <a:buAutoNum type="arabicPeriod"/>
            </a:pPr>
            <a:r>
              <a:rPr lang="en-CA"/>
              <a:t>Ability to disclose information in certain circumstances</a:t>
            </a:r>
          </a:p>
          <a:p>
            <a:pPr marL="714375" indent="-354013">
              <a:lnSpc>
                <a:spcPct val="110000"/>
              </a:lnSpc>
              <a:spcBef>
                <a:spcPts val="600"/>
              </a:spcBef>
              <a:buSzPct val="100000"/>
              <a:buFont typeface="+mj-lt"/>
              <a:buAutoNum type="arabicPeriod"/>
            </a:pPr>
            <a:r>
              <a:rPr lang="en-CA"/>
              <a:t>Tougher measures for those that do not comply</a:t>
            </a:r>
          </a:p>
          <a:p>
            <a:pPr marL="714375" indent="-354013">
              <a:lnSpc>
                <a:spcPct val="110000"/>
              </a:lnSpc>
              <a:spcBef>
                <a:spcPts val="600"/>
              </a:spcBef>
              <a:buSzPct val="100000"/>
              <a:buFont typeface="+mj-lt"/>
              <a:buAutoNum type="arabicPeriod"/>
            </a:pPr>
            <a:r>
              <a:rPr lang="en-CA" b="1"/>
              <a:t>Mandatory reporting of serious adverse drug reactions and medical device incidents by health care institutions*</a:t>
            </a:r>
          </a:p>
          <a:p>
            <a:pPr marL="360362" indent="0">
              <a:lnSpc>
                <a:spcPct val="110000"/>
              </a:lnSpc>
              <a:spcBef>
                <a:spcPts val="600"/>
              </a:spcBef>
              <a:buSzPct val="100000"/>
              <a:buNone/>
            </a:pPr>
            <a:endParaRPr lang="en-CA" b="1">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38199" y="5868276"/>
            <a:ext cx="10197564"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Source: </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https://www.canada.ca/en/health-canada/services/drugs-health-products/legislation-guidelines/protecting-canadians-unsafe-drugs-act-vanessa-law-amendments-food-drugs-act.html</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
        <p:nvSpPr>
          <p:cNvPr id="7" name="Title 11">
            <a:extLst>
              <a:ext uri="{FF2B5EF4-FFF2-40B4-BE49-F238E27FC236}">
                <a16:creationId xmlns:a16="http://schemas.microsoft.com/office/drawing/2014/main" id="{45763EE2-A84B-45B1-9F86-C9CF02D97CC3}"/>
              </a:ext>
            </a:extLst>
          </p:cNvPr>
          <p:cNvSpPr>
            <a:spLocks noGrp="1"/>
          </p:cNvSpPr>
          <p:nvPr>
            <p:ph type="title"/>
          </p:nvPr>
        </p:nvSpPr>
        <p:spPr>
          <a:xfrm>
            <a:off x="838200" y="365125"/>
            <a:ext cx="10515600" cy="1325563"/>
          </a:xfrm>
        </p:spPr>
        <p:txBody>
          <a:bodyPr anchor="t"/>
          <a:lstStyle/>
          <a:p>
            <a:r>
              <a:rPr lang="en-CA" i="1">
                <a:latin typeface="Arial"/>
                <a:cs typeface="Arial"/>
              </a:rPr>
              <a:t>Protecting Canadians from Unsafe Drugs Act </a:t>
            </a:r>
            <a:br>
              <a:rPr lang="en-CA" i="1">
                <a:latin typeface="Arial"/>
                <a:cs typeface="Arial"/>
              </a:rPr>
            </a:br>
            <a:r>
              <a:rPr lang="en-CA">
                <a:latin typeface="Arial"/>
                <a:cs typeface="Arial"/>
              </a:rPr>
              <a:t>(Vanessa's Law)</a:t>
            </a:r>
            <a:endParaRPr lang="en-CA"/>
          </a:p>
        </p:txBody>
      </p:sp>
      <p:sp>
        <p:nvSpPr>
          <p:cNvPr id="2" name="TextBox 1">
            <a:extLst>
              <a:ext uri="{FF2B5EF4-FFF2-40B4-BE49-F238E27FC236}">
                <a16:creationId xmlns:a16="http://schemas.microsoft.com/office/drawing/2014/main" id="{DCA70435-8152-4C1D-9922-D156E095A07D}"/>
              </a:ext>
            </a:extLst>
          </p:cNvPr>
          <p:cNvSpPr txBox="1"/>
          <p:nvPr/>
        </p:nvSpPr>
        <p:spPr>
          <a:xfrm>
            <a:off x="838199" y="5115554"/>
            <a:ext cx="10538562" cy="584775"/>
          </a:xfrm>
          <a:prstGeom prst="rect">
            <a:avLst/>
          </a:prstGeom>
          <a:noFill/>
        </p:spPr>
        <p:txBody>
          <a:bodyPr wrap="square" rtlCol="0">
            <a:spAutoFit/>
          </a:bodyPr>
          <a:lstStyle/>
          <a:p>
            <a:r>
              <a:rPr lang="en-CA" sz="1600">
                <a:latin typeface="Arial" panose="020B0604020202020204" pitchFamily="34" charset="0"/>
                <a:cs typeface="Arial" panose="020B0604020202020204" pitchFamily="34" charset="0"/>
              </a:rPr>
              <a:t>*Regulatory amendments give effect to this authority and further define health care institutions as hospitals under section C.01.020.1 of the </a:t>
            </a:r>
            <a:r>
              <a:rPr lang="en-CA" sz="1600" i="1">
                <a:latin typeface="Arial" panose="020B0604020202020204" pitchFamily="34" charset="0"/>
                <a:cs typeface="Arial" panose="020B0604020202020204" pitchFamily="34" charset="0"/>
              </a:rPr>
              <a:t>Food and Drug Regulations</a:t>
            </a:r>
            <a:r>
              <a:rPr lang="en-CA" sz="1600">
                <a:latin typeface="Arial" panose="020B0604020202020204" pitchFamily="34" charset="0"/>
                <a:cs typeface="Arial" panose="020B0604020202020204" pitchFamily="34" charset="0"/>
              </a:rPr>
              <a:t> and section 62 of the </a:t>
            </a:r>
            <a:r>
              <a:rPr lang="en-CA" sz="1600" i="1">
                <a:latin typeface="Arial" panose="020B0604020202020204" pitchFamily="34" charset="0"/>
                <a:cs typeface="Arial" panose="020B0604020202020204" pitchFamily="34" charset="0"/>
              </a:rPr>
              <a:t>Medical Device Regulations</a:t>
            </a:r>
            <a:r>
              <a:rPr lang="en-CA" sz="16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4382973"/>
      </p:ext>
    </p:extLst>
  </p:cSld>
  <p:clrMapOvr>
    <a:masterClrMapping/>
  </p:clrMapOvr>
</p:sld>
</file>

<file path=ppt/theme/theme1.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2.xml><?xml version="1.0" encoding="utf-8"?>
<a:theme xmlns:a="http://schemas.openxmlformats.org/drawingml/2006/main" name="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1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1415CD-48FF-4B47-B6B3-2B4F247D1BBE}">
  <ds:schemaRefs>
    <ds:schemaRef ds:uri="http://schemas.microsoft.com/sharepoint/v3/contenttype/forms"/>
  </ds:schemaRefs>
</ds:datastoreItem>
</file>

<file path=customXml/itemProps2.xml><?xml version="1.0" encoding="utf-8"?>
<ds:datastoreItem xmlns:ds="http://schemas.openxmlformats.org/officeDocument/2006/customXml" ds:itemID="{F002004D-4410-4FBE-AEC7-6215968A425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E30C86-2928-478B-99DC-35A9C8E70E0E}"/>
</file>

<file path=docProps/app.xml><?xml version="1.0" encoding="utf-8"?>
<Properties xmlns="http://schemas.openxmlformats.org/officeDocument/2006/extended-properties" xmlns:vt="http://schemas.openxmlformats.org/officeDocument/2006/docPropsVTypes">
  <Template/>
  <TotalTime>0</TotalTime>
  <Words>2930</Words>
  <Application>Microsoft Office PowerPoint</Application>
  <PresentationFormat>Widescreen</PresentationFormat>
  <Paragraphs>302</Paragraphs>
  <Slides>31</Slides>
  <Notes>29</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Calibri Light</vt:lpstr>
      <vt:lpstr>Courier New</vt:lpstr>
      <vt:lpstr>JVP_Theme</vt:lpstr>
      <vt:lpstr>ISMPCanada_VanessaLaw</vt:lpstr>
      <vt:lpstr>1_ISMPCanada_VanessaLaw</vt:lpstr>
      <vt:lpstr>Microsoft Excel Chart</vt:lpstr>
      <vt:lpstr>PowerPoint Presentation</vt:lpstr>
      <vt:lpstr>Educational Support for Mandatory Reporting</vt:lpstr>
      <vt:lpstr>Goals of the Education Approach</vt:lpstr>
      <vt:lpstr>Module 1 – Learning Outcomes</vt:lpstr>
      <vt:lpstr>Module 1 – Outline </vt:lpstr>
      <vt:lpstr>Conceptual Model of  Serious ADR and MDI  Reporting by Hospitals</vt:lpstr>
      <vt:lpstr>PowerPoint Presentation</vt:lpstr>
      <vt:lpstr>Protecting Canadians from Unsafe Drugs Act  (Vanessa's Law)</vt:lpstr>
      <vt:lpstr>Protecting Canadians from Unsafe Drugs Act  (Vanessa's Law)</vt:lpstr>
      <vt:lpstr>Who was Vanessa?</vt:lpstr>
      <vt:lpstr>Why Is Mandatory Reporting of Serious ADRs and MDIs Important?</vt:lpstr>
      <vt:lpstr>What Are the Benefits of Serious ADR and MDI Reporting?</vt:lpstr>
      <vt:lpstr>Serious ADR and MDI Reporting and Learning  </vt:lpstr>
      <vt:lpstr>PowerPoint Presentation</vt:lpstr>
      <vt:lpstr>Who Is Required to Report?</vt:lpstr>
      <vt:lpstr>What are the Definitions of a Serious ADR and MDI?</vt:lpstr>
      <vt:lpstr>What Products Are In Scope of these Regulations? </vt:lpstr>
      <vt:lpstr>Types of Medical Devices Included</vt:lpstr>
      <vt:lpstr>When Must Hospitals Report?  </vt:lpstr>
      <vt:lpstr>Information “Within the Control of the Hospital”</vt:lpstr>
      <vt:lpstr>Examples of Documentation Within the Hospital </vt:lpstr>
      <vt:lpstr>Health Canada’s Compliance Approach</vt:lpstr>
      <vt:lpstr>PowerPoint Presentation</vt:lpstr>
      <vt:lpstr>Required Data Elements for Hospital Mandatory Reporting </vt:lpstr>
      <vt:lpstr>Serious ADR Report - Required Data Elements </vt:lpstr>
      <vt:lpstr>MDI Report - Required Data Elements</vt:lpstr>
      <vt:lpstr>Methods for Submitting Serious ADR and MDI Reports to Health Canada</vt:lpstr>
      <vt:lpstr>Key Points to Remember</vt:lpstr>
      <vt:lpstr>Abbreviations</vt:lpstr>
      <vt:lpstr>Resources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2019-08-07T16:03:20Z</dcterms:created>
  <dcterms:modified xsi:type="dcterms:W3CDTF">2019-08-07T17:53:57Z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13985600</vt:r8>
  </property>
  <property fmtid="{D5CDD505-2E9C-101B-9397-08002B2CF9AE}" pid="4" name="ComplianceAssetId">
    <vt:lpwstr/>
  </property>
</Properties>
</file>