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32" r:id="rId5"/>
    <p:sldMasterId id="2147483744" r:id="rId6"/>
  </p:sldMasterIdLst>
  <p:notesMasterIdLst>
    <p:notesMasterId r:id="rId38"/>
  </p:notesMasterIdLst>
  <p:sldIdLst>
    <p:sldId id="1386" r:id="rId7"/>
    <p:sldId id="1509" r:id="rId8"/>
    <p:sldId id="281" r:id="rId9"/>
    <p:sldId id="282" r:id="rId10"/>
    <p:sldId id="285" r:id="rId11"/>
    <p:sldId id="1597" r:id="rId12"/>
    <p:sldId id="1559" r:id="rId13"/>
    <p:sldId id="1603" r:id="rId14"/>
    <p:sldId id="1557" r:id="rId15"/>
    <p:sldId id="1367" r:id="rId16"/>
    <p:sldId id="259" r:id="rId17"/>
    <p:sldId id="1339" r:id="rId18"/>
    <p:sldId id="1415" r:id="rId19"/>
    <p:sldId id="1560" r:id="rId20"/>
    <p:sldId id="315" r:id="rId21"/>
    <p:sldId id="326" r:id="rId22"/>
    <p:sldId id="328" r:id="rId23"/>
    <p:sldId id="1455" r:id="rId24"/>
    <p:sldId id="1565" r:id="rId25"/>
    <p:sldId id="327" r:id="rId26"/>
    <p:sldId id="1604" r:id="rId27"/>
    <p:sldId id="1591" r:id="rId28"/>
    <p:sldId id="1561" r:id="rId29"/>
    <p:sldId id="1502" r:id="rId30"/>
    <p:sldId id="1598" r:id="rId31"/>
    <p:sldId id="1599" r:id="rId32"/>
    <p:sldId id="1558" r:id="rId33"/>
    <p:sldId id="310" r:id="rId34"/>
    <p:sldId id="1384" r:id="rId35"/>
    <p:sldId id="1601" r:id="rId36"/>
    <p:sldId id="1602" r:id="rId37"/>
  </p:sldIdLst>
  <p:sldSz cx="12192000" cy="6858000"/>
  <p:notesSz cx="6858000" cy="1657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Utilisateur inconnu1" initials="Utilisateur inconnu1" lastIdx="15" clrIdx="7">
    <p:extLst>
      <p:ext uri="{19B8F6BF-5375-455C-9EA6-DF929625EA0E}">
        <p15:presenceInfo xmlns:p15="http://schemas.microsoft.com/office/powerpoint/2012/main" userId="S::Ambika.Sharma@ismp.ca::57ee3b62-4182-4af9-a3fa-708b64c8c3a4" providerId="AD"/>
      </p:ext>
    </p:extLst>
  </p:cmAuthor>
  <p:cmAuthor id="1" name="Colleen Turpin" initials="CT" lastIdx="32" clrIdx="0"/>
  <p:cmAuthor id="2" name="Leoma Kwong" initials="LK" lastIdx="6" clrIdx="1"/>
  <p:cmAuthor id="3" name="Thanh Vu" initials="TV" lastIdx="13" clrIdx="2">
    <p:extLst>
      <p:ext uri="{19B8F6BF-5375-455C-9EA6-DF929625EA0E}">
        <p15:presenceInfo xmlns:p15="http://schemas.microsoft.com/office/powerpoint/2012/main" userId="Thanh Vu" providerId="None"/>
      </p:ext>
    </p:extLst>
  </p:cmAuthor>
  <p:cmAuthor id="4" name="Laura Lada-Moldovan" initials="LL" lastIdx="27" clrIdx="3">
    <p:extLst>
      <p:ext uri="{19B8F6BF-5375-455C-9EA6-DF929625EA0E}">
        <p15:presenceInfo xmlns:p15="http://schemas.microsoft.com/office/powerpoint/2012/main" userId="Laura Lada-Moldovan" providerId="None"/>
      </p:ext>
    </p:extLst>
  </p:cmAuthor>
  <p:cmAuthor id="5" name="Jeremy Butter" initials="JB" lastIdx="22" clrIdx="6">
    <p:extLst>
      <p:ext uri="{19B8F6BF-5375-455C-9EA6-DF929625EA0E}">
        <p15:presenceInfo xmlns:p15="http://schemas.microsoft.com/office/powerpoint/2012/main" userId="Jeremy Butter" providerId="None"/>
      </p:ext>
    </p:extLst>
  </p:cmAuthor>
  <p:cmAuthor id="6" name="Jacinthe Contant" initials="JC" lastIdx="3" clrIdx="5">
    <p:extLst>
      <p:ext uri="{19B8F6BF-5375-455C-9EA6-DF929625EA0E}">
        <p15:presenceInfo xmlns:p15="http://schemas.microsoft.com/office/powerpoint/2012/main" userId="Jacinthe Conta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41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A85B4-CCC7-46D1-A53E-F75E3491E3DC}" v="20" dt="2019-08-12T22:30:15.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17" autoAdjust="0"/>
  </p:normalViewPr>
  <p:slideViewPr>
    <p:cSldViewPr snapToGrid="0">
      <p:cViewPr varScale="1">
        <p:scale>
          <a:sx n="66" d="100"/>
          <a:sy n="66" d="100"/>
        </p:scale>
        <p:origin x="72" y="28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ika Sharma" userId="57ee3b62-4182-4af9-a3fa-708b64c8c3a4" providerId="ADAL" clId="{134A85B4-CCC7-46D1-A53E-F75E3491E3DC}"/>
    <pc:docChg chg="undo custSel modSld modMainMaster">
      <pc:chgData name="Ambika Sharma" userId="57ee3b62-4182-4af9-a3fa-708b64c8c3a4" providerId="ADAL" clId="{134A85B4-CCC7-46D1-A53E-F75E3491E3DC}" dt="2019-08-12T22:35:55.806" v="159" actId="404"/>
      <pc:docMkLst>
        <pc:docMk/>
      </pc:docMkLst>
      <pc:sldChg chg="modSp">
        <pc:chgData name="Ambika Sharma" userId="57ee3b62-4182-4af9-a3fa-708b64c8c3a4" providerId="ADAL" clId="{134A85B4-CCC7-46D1-A53E-F75E3491E3DC}" dt="2019-08-12T19:52:33.790" v="37" actId="20577"/>
        <pc:sldMkLst>
          <pc:docMk/>
          <pc:sldMk cId="0" sldId="315"/>
        </pc:sldMkLst>
        <pc:spChg chg="mod">
          <ac:chgData name="Ambika Sharma" userId="57ee3b62-4182-4af9-a3fa-708b64c8c3a4" providerId="ADAL" clId="{134A85B4-CCC7-46D1-A53E-F75E3491E3DC}" dt="2019-08-12T19:52:33.790" v="37" actId="20577"/>
          <ac:spMkLst>
            <pc:docMk/>
            <pc:sldMk cId="0" sldId="315"/>
            <ac:spMk id="6" creationId="{D6569A3B-3629-44A5-87B9-89D9A10F12A5}"/>
          </ac:spMkLst>
        </pc:spChg>
      </pc:sldChg>
      <pc:sldChg chg="modSp modNotesTx">
        <pc:chgData name="Ambika Sharma" userId="57ee3b62-4182-4af9-a3fa-708b64c8c3a4" providerId="ADAL" clId="{134A85B4-CCC7-46D1-A53E-F75E3491E3DC}" dt="2019-08-12T22:33:13.710" v="155" actId="20577"/>
        <pc:sldMkLst>
          <pc:docMk/>
          <pc:sldMk cId="0" sldId="326"/>
        </pc:sldMkLst>
        <pc:spChg chg="mod">
          <ac:chgData name="Ambika Sharma" userId="57ee3b62-4182-4af9-a3fa-708b64c8c3a4" providerId="ADAL" clId="{134A85B4-CCC7-46D1-A53E-F75E3491E3DC}" dt="2019-08-12T19:53:17.812" v="38"/>
          <ac:spMkLst>
            <pc:docMk/>
            <pc:sldMk cId="0" sldId="326"/>
            <ac:spMk id="6" creationId="{3CA12C0F-7617-440D-A0C8-6F891BBC41B8}"/>
          </ac:spMkLst>
        </pc:spChg>
        <pc:spChg chg="mod">
          <ac:chgData name="Ambika Sharma" userId="57ee3b62-4182-4af9-a3fa-708b64c8c3a4" providerId="ADAL" clId="{134A85B4-CCC7-46D1-A53E-F75E3491E3DC}" dt="2019-08-12T22:33:13.710" v="155" actId="20577"/>
          <ac:spMkLst>
            <pc:docMk/>
            <pc:sldMk cId="0" sldId="326"/>
            <ac:spMk id="40963" creationId="{0A88F739-0863-4239-A6AB-96A2B3D2F217}"/>
          </ac:spMkLst>
        </pc:spChg>
      </pc:sldChg>
      <pc:sldChg chg="modSp">
        <pc:chgData name="Ambika Sharma" userId="57ee3b62-4182-4af9-a3fa-708b64c8c3a4" providerId="ADAL" clId="{134A85B4-CCC7-46D1-A53E-F75E3491E3DC}" dt="2019-08-12T19:55:37.865" v="50"/>
        <pc:sldMkLst>
          <pc:docMk/>
          <pc:sldMk cId="0" sldId="327"/>
        </pc:sldMkLst>
        <pc:spChg chg="mod">
          <ac:chgData name="Ambika Sharma" userId="57ee3b62-4182-4af9-a3fa-708b64c8c3a4" providerId="ADAL" clId="{134A85B4-CCC7-46D1-A53E-F75E3491E3DC}" dt="2019-08-12T19:55:37.865" v="50"/>
          <ac:spMkLst>
            <pc:docMk/>
            <pc:sldMk cId="0" sldId="327"/>
            <ac:spMk id="5" creationId="{656534DB-A3C0-4A68-8BEF-D7F01D50ED93}"/>
          </ac:spMkLst>
        </pc:spChg>
      </pc:sldChg>
      <pc:sldChg chg="modSp">
        <pc:chgData name="Ambika Sharma" userId="57ee3b62-4182-4af9-a3fa-708b64c8c3a4" providerId="ADAL" clId="{134A85B4-CCC7-46D1-A53E-F75E3491E3DC}" dt="2019-08-12T19:53:33.575" v="40"/>
        <pc:sldMkLst>
          <pc:docMk/>
          <pc:sldMk cId="0" sldId="328"/>
        </pc:sldMkLst>
        <pc:spChg chg="mod">
          <ac:chgData name="Ambika Sharma" userId="57ee3b62-4182-4af9-a3fa-708b64c8c3a4" providerId="ADAL" clId="{134A85B4-CCC7-46D1-A53E-F75E3491E3DC}" dt="2019-08-12T19:53:33.575" v="40"/>
          <ac:spMkLst>
            <pc:docMk/>
            <pc:sldMk cId="0" sldId="328"/>
            <ac:spMk id="6" creationId="{3D8317BA-D8CD-4899-9CDC-D60E27E4CECD}"/>
          </ac:spMkLst>
        </pc:spChg>
      </pc:sldChg>
      <pc:sldChg chg="modSp">
        <pc:chgData name="Ambika Sharma" userId="57ee3b62-4182-4af9-a3fa-708b64c8c3a4" providerId="ADAL" clId="{134A85B4-CCC7-46D1-A53E-F75E3491E3DC}" dt="2019-08-12T19:47:34.367" v="33" actId="1035"/>
        <pc:sldMkLst>
          <pc:docMk/>
          <pc:sldMk cId="408259531" sldId="1339"/>
        </pc:sldMkLst>
        <pc:spChg chg="mod">
          <ac:chgData name="Ambika Sharma" userId="57ee3b62-4182-4af9-a3fa-708b64c8c3a4" providerId="ADAL" clId="{134A85B4-CCC7-46D1-A53E-F75E3491E3DC}" dt="2019-08-12T19:47:24.463" v="26" actId="1038"/>
          <ac:spMkLst>
            <pc:docMk/>
            <pc:sldMk cId="408259531" sldId="1339"/>
            <ac:spMk id="11" creationId="{CC798778-2BE3-4F14-812E-16CD68A445B2}"/>
          </ac:spMkLst>
        </pc:spChg>
        <pc:spChg chg="mod">
          <ac:chgData name="Ambika Sharma" userId="57ee3b62-4182-4af9-a3fa-708b64c8c3a4" providerId="ADAL" clId="{134A85B4-CCC7-46D1-A53E-F75E3491E3DC}" dt="2019-08-12T19:46:54.431" v="4" actId="1076"/>
          <ac:spMkLst>
            <pc:docMk/>
            <pc:sldMk cId="408259531" sldId="1339"/>
            <ac:spMk id="14" creationId="{0E4C2DBC-2A42-4C3F-A4A4-B049958B141A}"/>
          </ac:spMkLst>
        </pc:spChg>
        <pc:grpChg chg="mod">
          <ac:chgData name="Ambika Sharma" userId="57ee3b62-4182-4af9-a3fa-708b64c8c3a4" providerId="ADAL" clId="{134A85B4-CCC7-46D1-A53E-F75E3491E3DC}" dt="2019-08-12T19:47:34.367" v="33" actId="1035"/>
          <ac:grpSpMkLst>
            <pc:docMk/>
            <pc:sldMk cId="408259531" sldId="1339"/>
            <ac:grpSpMk id="20" creationId="{4F9D1CC4-6B3D-4234-B788-F6EBE655054B}"/>
          </ac:grpSpMkLst>
        </pc:grpChg>
      </pc:sldChg>
      <pc:sldChg chg="delCm">
        <pc:chgData name="Ambika Sharma" userId="57ee3b62-4182-4af9-a3fa-708b64c8c3a4" providerId="ADAL" clId="{134A85B4-CCC7-46D1-A53E-F75E3491E3DC}" dt="2019-08-12T19:38:54.533" v="0" actId="1592"/>
        <pc:sldMkLst>
          <pc:docMk/>
          <pc:sldMk cId="1282633301" sldId="1415"/>
        </pc:sldMkLst>
      </pc:sldChg>
      <pc:sldChg chg="modSp">
        <pc:chgData name="Ambika Sharma" userId="57ee3b62-4182-4af9-a3fa-708b64c8c3a4" providerId="ADAL" clId="{134A85B4-CCC7-46D1-A53E-F75E3491E3DC}" dt="2019-08-12T19:54:54.392" v="48" actId="20577"/>
        <pc:sldMkLst>
          <pc:docMk/>
          <pc:sldMk cId="2569468784" sldId="1455"/>
        </pc:sldMkLst>
        <pc:spChg chg="mod">
          <ac:chgData name="Ambika Sharma" userId="57ee3b62-4182-4af9-a3fa-708b64c8c3a4" providerId="ADAL" clId="{134A85B4-CCC7-46D1-A53E-F75E3491E3DC}" dt="2019-08-12T19:54:17.894" v="41" actId="1076"/>
          <ac:spMkLst>
            <pc:docMk/>
            <pc:sldMk cId="2569468784" sldId="1455"/>
            <ac:spMk id="4" creationId="{C06779BB-3073-4CEA-9964-EF82A8BF43DB}"/>
          </ac:spMkLst>
        </pc:spChg>
        <pc:spChg chg="mod ord">
          <ac:chgData name="Ambika Sharma" userId="57ee3b62-4182-4af9-a3fa-708b64c8c3a4" providerId="ADAL" clId="{134A85B4-CCC7-46D1-A53E-F75E3491E3DC}" dt="2019-08-12T19:54:54.392" v="48" actId="20577"/>
          <ac:spMkLst>
            <pc:docMk/>
            <pc:sldMk cId="2569468784" sldId="1455"/>
            <ac:spMk id="25" creationId="{29FF18BD-BDFC-4BFD-BD2B-1488F1BC5FE6}"/>
          </ac:spMkLst>
        </pc:spChg>
      </pc:sldChg>
      <pc:sldChg chg="modSp">
        <pc:chgData name="Ambika Sharma" userId="57ee3b62-4182-4af9-a3fa-708b64c8c3a4" providerId="ADAL" clId="{134A85B4-CCC7-46D1-A53E-F75E3491E3DC}" dt="2019-08-12T22:35:55.806" v="159" actId="404"/>
        <pc:sldMkLst>
          <pc:docMk/>
          <pc:sldMk cId="2898275033" sldId="1502"/>
        </pc:sldMkLst>
        <pc:spChg chg="mod">
          <ac:chgData name="Ambika Sharma" userId="57ee3b62-4182-4af9-a3fa-708b64c8c3a4" providerId="ADAL" clId="{134A85B4-CCC7-46D1-A53E-F75E3491E3DC}" dt="2019-08-12T19:57:21.535" v="61"/>
          <ac:spMkLst>
            <pc:docMk/>
            <pc:sldMk cId="2898275033" sldId="1502"/>
            <ac:spMk id="4" creationId="{3285D280-6564-4AE6-8D3F-61138492269B}"/>
          </ac:spMkLst>
        </pc:spChg>
        <pc:spChg chg="mod">
          <ac:chgData name="Ambika Sharma" userId="57ee3b62-4182-4af9-a3fa-708b64c8c3a4" providerId="ADAL" clId="{134A85B4-CCC7-46D1-A53E-F75E3491E3DC}" dt="2019-08-12T22:35:55.806" v="159" actId="404"/>
          <ac:spMkLst>
            <pc:docMk/>
            <pc:sldMk cId="2898275033" sldId="1502"/>
            <ac:spMk id="5" creationId="{6BF151AC-48A1-41ED-8E08-052F744E41B5}"/>
          </ac:spMkLst>
        </pc:spChg>
      </pc:sldChg>
      <pc:sldChg chg="modSp">
        <pc:chgData name="Ambika Sharma" userId="57ee3b62-4182-4af9-a3fa-708b64c8c3a4" providerId="ADAL" clId="{134A85B4-CCC7-46D1-A53E-F75E3491E3DC}" dt="2019-08-12T20:33:54.769" v="101" actId="20577"/>
        <pc:sldMkLst>
          <pc:docMk/>
          <pc:sldMk cId="2644382973" sldId="1557"/>
        </pc:sldMkLst>
        <pc:spChg chg="mod">
          <ac:chgData name="Ambika Sharma" userId="57ee3b62-4182-4af9-a3fa-708b64c8c3a4" providerId="ADAL" clId="{134A85B4-CCC7-46D1-A53E-F75E3491E3DC}" dt="2019-08-12T20:33:54.769" v="101" actId="20577"/>
          <ac:spMkLst>
            <pc:docMk/>
            <pc:sldMk cId="2644382973" sldId="1557"/>
            <ac:spMk id="4" creationId="{3330A1F1-DABF-4A8F-964E-22D89CBAC043}"/>
          </ac:spMkLst>
        </pc:spChg>
      </pc:sldChg>
      <pc:sldChg chg="modSp">
        <pc:chgData name="Ambika Sharma" userId="57ee3b62-4182-4af9-a3fa-708b64c8c3a4" providerId="ADAL" clId="{134A85B4-CCC7-46D1-A53E-F75E3491E3DC}" dt="2019-08-12T19:55:21.379" v="49"/>
        <pc:sldMkLst>
          <pc:docMk/>
          <pc:sldMk cId="3946517022" sldId="1565"/>
        </pc:sldMkLst>
        <pc:spChg chg="mod">
          <ac:chgData name="Ambika Sharma" userId="57ee3b62-4182-4af9-a3fa-708b64c8c3a4" providerId="ADAL" clId="{134A85B4-CCC7-46D1-A53E-F75E3491E3DC}" dt="2019-08-12T19:55:21.379" v="49"/>
          <ac:spMkLst>
            <pc:docMk/>
            <pc:sldMk cId="3946517022" sldId="1565"/>
            <ac:spMk id="5" creationId="{9A398DDD-E3BA-4C42-8258-7F71272DC063}"/>
          </ac:spMkLst>
        </pc:spChg>
      </pc:sldChg>
      <pc:sldChg chg="modSp">
        <pc:chgData name="Ambika Sharma" userId="57ee3b62-4182-4af9-a3fa-708b64c8c3a4" providerId="ADAL" clId="{134A85B4-CCC7-46D1-A53E-F75E3491E3DC}" dt="2019-08-12T19:56:01.395" v="52"/>
        <pc:sldMkLst>
          <pc:docMk/>
          <pc:sldMk cId="3915298781" sldId="1591"/>
        </pc:sldMkLst>
        <pc:spChg chg="mod">
          <ac:chgData name="Ambika Sharma" userId="57ee3b62-4182-4af9-a3fa-708b64c8c3a4" providerId="ADAL" clId="{134A85B4-CCC7-46D1-A53E-F75E3491E3DC}" dt="2019-08-12T19:56:01.395" v="52"/>
          <ac:spMkLst>
            <pc:docMk/>
            <pc:sldMk cId="3915298781" sldId="1591"/>
            <ac:spMk id="6" creationId="{E31DAD49-CEEA-41FD-B7F8-B60D065AFA32}"/>
          </ac:spMkLst>
        </pc:spChg>
      </pc:sldChg>
      <pc:sldChg chg="addSp delSp modSp delCm">
        <pc:chgData name="Ambika Sharma" userId="57ee3b62-4182-4af9-a3fa-708b64c8c3a4" providerId="ADAL" clId="{134A85B4-CCC7-46D1-A53E-F75E3491E3DC}" dt="2019-08-12T22:13:54.595" v="128" actId="1076"/>
        <pc:sldMkLst>
          <pc:docMk/>
          <pc:sldMk cId="4291740897" sldId="1597"/>
        </pc:sldMkLst>
        <pc:spChg chg="mod">
          <ac:chgData name="Ambika Sharma" userId="57ee3b62-4182-4af9-a3fa-708b64c8c3a4" providerId="ADAL" clId="{134A85B4-CCC7-46D1-A53E-F75E3491E3DC}" dt="2019-08-12T22:13:22.659" v="126" actId="1076"/>
          <ac:spMkLst>
            <pc:docMk/>
            <pc:sldMk cId="4291740897" sldId="1597"/>
            <ac:spMk id="11" creationId="{A01D55D5-AD2F-4563-9061-8CAF5916E0CA}"/>
          </ac:spMkLst>
        </pc:spChg>
        <pc:picChg chg="del mod">
          <ac:chgData name="Ambika Sharma" userId="57ee3b62-4182-4af9-a3fa-708b64c8c3a4" providerId="ADAL" clId="{134A85B4-CCC7-46D1-A53E-F75E3491E3DC}" dt="2019-08-12T22:13:00.019" v="124" actId="478"/>
          <ac:picMkLst>
            <pc:docMk/>
            <pc:sldMk cId="4291740897" sldId="1597"/>
            <ac:picMk id="2" creationId="{3B103CD9-F2A1-4FBC-8B9F-2F5265C1873C}"/>
          </ac:picMkLst>
        </pc:picChg>
        <pc:picChg chg="add mod">
          <ac:chgData name="Ambika Sharma" userId="57ee3b62-4182-4af9-a3fa-708b64c8c3a4" providerId="ADAL" clId="{134A85B4-CCC7-46D1-A53E-F75E3491E3DC}" dt="2019-08-12T22:13:54.595" v="128" actId="1076"/>
          <ac:picMkLst>
            <pc:docMk/>
            <pc:sldMk cId="4291740897" sldId="1597"/>
            <ac:picMk id="4" creationId="{F1559E6D-2455-4661-A1EF-DCBE481F4611}"/>
          </ac:picMkLst>
        </pc:picChg>
      </pc:sldChg>
      <pc:sldChg chg="modNotesTx">
        <pc:chgData name="Ambika Sharma" userId="57ee3b62-4182-4af9-a3fa-708b64c8c3a4" providerId="ADAL" clId="{134A85B4-CCC7-46D1-A53E-F75E3491E3DC}" dt="2019-08-12T19:57:33.023" v="62" actId="20577"/>
        <pc:sldMkLst>
          <pc:docMk/>
          <pc:sldMk cId="2760890156" sldId="1598"/>
        </pc:sldMkLst>
      </pc:sldChg>
      <pc:sldChg chg="modSp">
        <pc:chgData name="Ambika Sharma" userId="57ee3b62-4182-4af9-a3fa-708b64c8c3a4" providerId="ADAL" clId="{134A85B4-CCC7-46D1-A53E-F75E3491E3DC}" dt="2019-08-12T20:09:42.275" v="100" actId="14"/>
        <pc:sldMkLst>
          <pc:docMk/>
          <pc:sldMk cId="1041807771" sldId="1601"/>
        </pc:sldMkLst>
        <pc:spChg chg="mod">
          <ac:chgData name="Ambika Sharma" userId="57ee3b62-4182-4af9-a3fa-708b64c8c3a4" providerId="ADAL" clId="{134A85B4-CCC7-46D1-A53E-F75E3491E3DC}" dt="2019-08-12T20:09:42.275" v="100" actId="14"/>
          <ac:spMkLst>
            <pc:docMk/>
            <pc:sldMk cId="1041807771" sldId="1601"/>
            <ac:spMk id="3" creationId="{00000000-0000-0000-0000-000000000000}"/>
          </ac:spMkLst>
        </pc:spChg>
      </pc:sldChg>
      <pc:sldChg chg="modSp">
        <pc:chgData name="Ambika Sharma" userId="57ee3b62-4182-4af9-a3fa-708b64c8c3a4" providerId="ADAL" clId="{134A85B4-CCC7-46D1-A53E-F75E3491E3DC}" dt="2019-08-12T20:34:04.662" v="102" actId="20577"/>
        <pc:sldMkLst>
          <pc:docMk/>
          <pc:sldMk cId="3312576070" sldId="1603"/>
        </pc:sldMkLst>
        <pc:spChg chg="mod">
          <ac:chgData name="Ambika Sharma" userId="57ee3b62-4182-4af9-a3fa-708b64c8c3a4" providerId="ADAL" clId="{134A85B4-CCC7-46D1-A53E-F75E3491E3DC}" dt="2019-08-12T20:34:04.662" v="102" actId="20577"/>
          <ac:spMkLst>
            <pc:docMk/>
            <pc:sldMk cId="3312576070" sldId="1603"/>
            <ac:spMk id="4" creationId="{3330A1F1-DABF-4A8F-964E-22D89CBAC043}"/>
          </ac:spMkLst>
        </pc:spChg>
      </pc:sldChg>
      <pc:sldChg chg="modSp">
        <pc:chgData name="Ambika Sharma" userId="57ee3b62-4182-4af9-a3fa-708b64c8c3a4" providerId="ADAL" clId="{134A85B4-CCC7-46D1-A53E-F75E3491E3DC}" dt="2019-08-12T19:55:51.239" v="51"/>
        <pc:sldMkLst>
          <pc:docMk/>
          <pc:sldMk cId="3026258059" sldId="1604"/>
        </pc:sldMkLst>
        <pc:spChg chg="mod">
          <ac:chgData name="Ambika Sharma" userId="57ee3b62-4182-4af9-a3fa-708b64c8c3a4" providerId="ADAL" clId="{134A85B4-CCC7-46D1-A53E-F75E3491E3DC}" dt="2019-08-12T19:55:51.239" v="51"/>
          <ac:spMkLst>
            <pc:docMk/>
            <pc:sldMk cId="3026258059" sldId="1604"/>
            <ac:spMk id="5" creationId="{656534DB-A3C0-4A68-8BEF-D7F01D50ED93}"/>
          </ac:spMkLst>
        </pc:spChg>
      </pc:sldChg>
      <pc:sldMasterChg chg="modSldLayout">
        <pc:chgData name="Ambika Sharma" userId="57ee3b62-4182-4af9-a3fa-708b64c8c3a4" providerId="ADAL" clId="{134A85B4-CCC7-46D1-A53E-F75E3491E3DC}" dt="2019-08-12T22:22:30.490" v="130" actId="478"/>
        <pc:sldMasterMkLst>
          <pc:docMk/>
          <pc:sldMasterMk cId="3403556373" sldId="2147483732"/>
        </pc:sldMasterMkLst>
        <pc:sldLayoutChg chg="delSp modSp">
          <pc:chgData name="Ambika Sharma" userId="57ee3b62-4182-4af9-a3fa-708b64c8c3a4" providerId="ADAL" clId="{134A85B4-CCC7-46D1-A53E-F75E3491E3DC}" dt="2019-08-12T22:22:30.490" v="130" actId="478"/>
          <pc:sldLayoutMkLst>
            <pc:docMk/>
            <pc:sldMasterMk cId="3403556373" sldId="2147483732"/>
            <pc:sldLayoutMk cId="3169599557" sldId="2147483734"/>
          </pc:sldLayoutMkLst>
          <pc:spChg chg="del mod">
            <ac:chgData name="Ambika Sharma" userId="57ee3b62-4182-4af9-a3fa-708b64c8c3a4" providerId="ADAL" clId="{134A85B4-CCC7-46D1-A53E-F75E3491E3DC}" dt="2019-08-12T22:22:30.490" v="130" actId="478"/>
            <ac:spMkLst>
              <pc:docMk/>
              <pc:sldMasterMk cId="3403556373" sldId="2147483732"/>
              <pc:sldLayoutMk cId="3169599557" sldId="2147483734"/>
              <ac:spMk id="7" creationId="{F7327EF1-6806-BB4F-99E0-2FC828AA489E}"/>
            </ac:spMkLst>
          </pc:spChg>
        </pc:sldLayoutChg>
      </pc:sldMasterChg>
      <pc:sldMasterChg chg="modSldLayout">
        <pc:chgData name="Ambika Sharma" userId="57ee3b62-4182-4af9-a3fa-708b64c8c3a4" providerId="ADAL" clId="{134A85B4-CCC7-46D1-A53E-F75E3491E3DC}" dt="2019-08-12T22:22:34.971" v="132" actId="478"/>
        <pc:sldMasterMkLst>
          <pc:docMk/>
          <pc:sldMasterMk cId="1014919523" sldId="2147483744"/>
        </pc:sldMasterMkLst>
        <pc:sldLayoutChg chg="delSp">
          <pc:chgData name="Ambika Sharma" userId="57ee3b62-4182-4af9-a3fa-708b64c8c3a4" providerId="ADAL" clId="{134A85B4-CCC7-46D1-A53E-F75E3491E3DC}" dt="2019-08-12T22:22:33.355" v="131" actId="478"/>
          <pc:sldLayoutMkLst>
            <pc:docMk/>
            <pc:sldMasterMk cId="1014919523" sldId="2147483744"/>
            <pc:sldLayoutMk cId="3156767123" sldId="2147483745"/>
          </pc:sldLayoutMkLst>
          <pc:picChg chg="del">
            <ac:chgData name="Ambika Sharma" userId="57ee3b62-4182-4af9-a3fa-708b64c8c3a4" providerId="ADAL" clId="{134A85B4-CCC7-46D1-A53E-F75E3491E3DC}" dt="2019-08-12T22:22:33.355" v="131" actId="478"/>
            <ac:picMkLst>
              <pc:docMk/>
              <pc:sldMasterMk cId="1014919523" sldId="2147483744"/>
              <pc:sldLayoutMk cId="3156767123" sldId="2147483745"/>
              <ac:picMk id="3" creationId="{4F9E8183-380A-4814-A8C2-C49FDE230E85}"/>
            </ac:picMkLst>
          </pc:picChg>
        </pc:sldLayoutChg>
        <pc:sldLayoutChg chg="delSp">
          <pc:chgData name="Ambika Sharma" userId="57ee3b62-4182-4af9-a3fa-708b64c8c3a4" providerId="ADAL" clId="{134A85B4-CCC7-46D1-A53E-F75E3491E3DC}" dt="2019-08-12T22:22:34.971" v="132" actId="478"/>
          <pc:sldLayoutMkLst>
            <pc:docMk/>
            <pc:sldMasterMk cId="1014919523" sldId="2147483744"/>
            <pc:sldLayoutMk cId="135510362" sldId="2147483746"/>
          </pc:sldLayoutMkLst>
          <pc:spChg chg="del">
            <ac:chgData name="Ambika Sharma" userId="57ee3b62-4182-4af9-a3fa-708b64c8c3a4" providerId="ADAL" clId="{134A85B4-CCC7-46D1-A53E-F75E3491E3DC}" dt="2019-08-12T22:22:34.971" v="132" actId="478"/>
            <ac:spMkLst>
              <pc:docMk/>
              <pc:sldMasterMk cId="1014919523" sldId="2147483744"/>
              <pc:sldLayoutMk cId="135510362" sldId="2147483746"/>
              <ac:spMk id="7" creationId="{F7327EF1-6806-BB4F-99E0-2FC828AA489E}"/>
            </ac:spMkLst>
          </pc:spChg>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10C5AAA-C29B-484F-8B27-AC2EBE928107}" type="datetimeFigureOut">
              <a:rPr lang="en-CA" smtClean="0"/>
              <a:t>12-08-2019</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CA"/>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72DC16EA-CE68-4F08-8EB4-5232BC0BB0A7}" type="slidenum">
              <a:rPr lang="en-CA" smtClean="0"/>
              <a:t>‹#›</a:t>
            </a:fld>
            <a:endParaRPr lang="en-CA"/>
          </a:p>
        </p:txBody>
      </p:sp>
    </p:spTree>
    <p:extLst>
      <p:ext uri="{BB962C8B-B14F-4D97-AF65-F5344CB8AC3E}">
        <p14:creationId xmlns:p14="http://schemas.microsoft.com/office/powerpoint/2010/main" val="381177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ois-laws.justice.gc.ca/fra/lois/F-27/page-1.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DB5542A-2179-45AF-8E34-F59F4BE53F1C}"/>
              </a:ext>
            </a:extLst>
          </p:cNvPr>
          <p:cNvSpPr>
            <a:spLocks noGrp="1" noRot="1" noChangeAspect="1" noTextEdit="1"/>
          </p:cNvSpPr>
          <p:nvPr>
            <p:ph type="sldImg"/>
          </p:nvPr>
        </p:nvSpPr>
        <p:spPr bwMode="auto">
          <a:xfrm>
            <a:off x="484188" y="731838"/>
            <a:ext cx="6508750" cy="3660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4138B7F-32CD-434E-8323-69473D322C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7892" name="Slide Number Placeholder 3">
            <a:extLst>
              <a:ext uri="{FF2B5EF4-FFF2-40B4-BE49-F238E27FC236}">
                <a16:creationId xmlns:a16="http://schemas.microsoft.com/office/drawing/2014/main" id="{AA90FC2E-6CEA-4B69-B615-7378763758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69CECC5A-625D-4018-9AAA-A5C9D5657291}" type="slidenum">
              <a:rPr lang="en-US" altLang="en-US">
                <a:solidFill>
                  <a:prstClr val="black"/>
                </a:solidFill>
              </a:rPr>
              <a:pPr defTabSz="483265" fontAlgn="base">
                <a:spcBef>
                  <a:spcPct val="0"/>
                </a:spcBef>
                <a:spcAft>
                  <a:spcPct val="0"/>
                </a:spcAft>
                <a:defRPr/>
              </a:pPr>
              <a:t>1</a:t>
            </a:fld>
            <a:endParaRPr lang="en-US" altLang="en-US">
              <a:solidFill>
                <a:prstClr val="black"/>
              </a:solidFill>
            </a:endParaRPr>
          </a:p>
        </p:txBody>
      </p:sp>
    </p:spTree>
    <p:extLst>
      <p:ext uri="{BB962C8B-B14F-4D97-AF65-F5344CB8AC3E}">
        <p14:creationId xmlns:p14="http://schemas.microsoft.com/office/powerpoint/2010/main" val="190858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7F7501CB-8E4F-4D69-8113-4B53D0F472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9BC6F9C0-1C61-47E4-AF2D-CEA7E25789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97284" name="Slide Number Placeholder 3">
            <a:extLst>
              <a:ext uri="{FF2B5EF4-FFF2-40B4-BE49-F238E27FC236}">
                <a16:creationId xmlns:a16="http://schemas.microsoft.com/office/drawing/2014/main" id="{0FC848C4-C4F9-4125-A078-4174B145EB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395E6AB7-99E6-4713-8C08-AC491C5DA303}" type="slidenum">
              <a:rPr lang="en-US" altLang="en-US">
                <a:solidFill>
                  <a:prstClr val="black"/>
                </a:solidFill>
                <a:latin typeface="Calibri" panose="020F0502020204030204" pitchFamily="34" charset="0"/>
              </a:rPr>
              <a:pPr defTabSz="483265" fontAlgn="base">
                <a:spcBef>
                  <a:spcPct val="0"/>
                </a:spcBef>
                <a:spcAft>
                  <a:spcPct val="0"/>
                </a:spcAft>
                <a:defRPr/>
              </a:pPr>
              <a:t>11</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18E44B7D-8460-4878-81B0-F4B195FB029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381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483265" rtl="0" eaLnBrk="1" fontAlgn="base" latinLnBrk="0" hangingPunct="1">
              <a:lnSpc>
                <a:spcPct val="100000"/>
              </a:lnSpc>
              <a:spcBef>
                <a:spcPct val="0"/>
              </a:spcBef>
              <a:spcAft>
                <a:spcPct val="0"/>
              </a:spcAft>
              <a:buClrTx/>
              <a:buSzTx/>
              <a:buFontTx/>
              <a:buNone/>
              <a:tabLst/>
              <a:defRPr/>
            </a:pPr>
            <a:fld id="{18E44B7D-8460-4878-81B0-F4B195FB029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83265"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83767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10"/>
          </p:nvPr>
        </p:nvSpPr>
        <p:spPr/>
        <p:txBody>
          <a:bodyPr/>
          <a:lstStyle/>
          <a:p>
            <a:fld id="{72DC16EA-CE68-4F08-8EB4-5232BC0BB0A7}" type="slidenum">
              <a:rPr lang="en-CA" smtClean="0"/>
              <a:t>14</a:t>
            </a:fld>
            <a:endParaRPr lang="en-CA"/>
          </a:p>
        </p:txBody>
      </p:sp>
    </p:spTree>
    <p:extLst>
      <p:ext uri="{BB962C8B-B14F-4D97-AF65-F5344CB8AC3E}">
        <p14:creationId xmlns:p14="http://schemas.microsoft.com/office/powerpoint/2010/main" val="3275453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0991B711-B9B6-4455-B91B-6294B26758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0BD5395A-BA81-4E23-86EB-7D9BDCB6B1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dirty="0"/>
              <a:t>L’exigence de déclaration obligatoire s’applique à l’établissement (l’hôpital) et non aux professionnels de la santé qui y travaillent.</a:t>
            </a:r>
            <a:endParaRPr lang="en-US" dirty="0"/>
          </a:p>
          <a:p>
            <a:r>
              <a:rPr lang="fr-CA" dirty="0"/>
              <a:t>C’est à l’hôpital qu’il incombe de déterminer des responsabilités et des rôles internes clairs pour son personnel afin de se conformer à l’obligation de déclaration.</a:t>
            </a:r>
            <a:endParaRPr lang="en-CA" dirty="0"/>
          </a:p>
          <a:p>
            <a:pPr marL="0" indent="0">
              <a:buFont typeface="Arial" panose="020B0604020202020204" pitchFamily="34" charset="0"/>
              <a:buNone/>
            </a:pPr>
            <a:endParaRPr lang="en-CA" dirty="0">
              <a:cs typeface="Calibri"/>
            </a:endParaRPr>
          </a:p>
        </p:txBody>
      </p:sp>
      <p:sp>
        <p:nvSpPr>
          <p:cNvPr id="103428" name="Slide Number Placeholder 3">
            <a:extLst>
              <a:ext uri="{FF2B5EF4-FFF2-40B4-BE49-F238E27FC236}">
                <a16:creationId xmlns:a16="http://schemas.microsoft.com/office/drawing/2014/main" id="{426E6445-0CB1-414B-9033-AE9DA0F60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31BEB37A-B392-4116-930B-B7C49762C228}" type="slidenum">
              <a:rPr lang="en-US" altLang="en-US">
                <a:solidFill>
                  <a:prstClr val="black"/>
                </a:solidFill>
                <a:latin typeface="Calibri" panose="020F0502020204030204" pitchFamily="34" charset="0"/>
              </a:rPr>
              <a:pPr defTabSz="483265" fontAlgn="base">
                <a:spcBef>
                  <a:spcPct val="0"/>
                </a:spcBef>
                <a:spcAft>
                  <a:spcPct val="0"/>
                </a:spcAft>
                <a:defRPr/>
              </a:pPr>
              <a:t>15</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7805176D-85A6-44E4-880A-E77FE048B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38B3D0C2-D561-481B-97D9-D7DD48B690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dirty="0"/>
              <a:t>Une RIM nécessitant une intervention médicale afin de prévenir l'un des résultats énumérés peut également être considérée comme une réaction grave :</a:t>
            </a:r>
            <a:endParaRPr lang="en-US" dirty="0"/>
          </a:p>
          <a:p>
            <a:br>
              <a:rPr lang="fr-CA" dirty="0">
                <a:cs typeface="+mn-lt"/>
              </a:rPr>
            </a:br>
            <a:r>
              <a:rPr lang="fr-CA" dirty="0"/>
              <a:t>Il faut exercer un jugement médical et scientifique pour déterminer s’il y a lieu de déclarer les événements qui peuvent ne pas présenter un danger de mort immédiat, provoquer la mort ou nécessiter l’hospitalisation, mais qui peuvent compromettre la santé du patient ou nécessiter une intervention en vue de prévenir l’un des résultats énumérés dans la définition tirée du </a:t>
            </a:r>
            <a:r>
              <a:rPr lang="fr-CA" i="1" dirty="0"/>
              <a:t>Règlement sur les aliments et drogues</a:t>
            </a:r>
            <a:r>
              <a:rPr lang="fr-CA" dirty="0"/>
              <a:t>. Voici quelques exemples de tels événements : le traitement intensif en salle d’urgence en cas de bronchospasme allergique, de dyscrasies sanguines ou de convulsions qui n’entraînent pas l’hospitalisation, ou l’accoutumance aux médicaments ou troubles de toxicomanie. Ces événements médicaux importants devraient également être considérés comme graves. Par conséquent, Santé Canada encourage les hôpitaux à déclarer les RIM qui ont mené à d’importants événements médicaux.  </a:t>
            </a:r>
            <a:endParaRPr lang="en-US" dirty="0">
              <a:cs typeface="Calibri"/>
            </a:endParaRPr>
          </a:p>
          <a:p>
            <a:endParaRPr lang="en-CA" dirty="0">
              <a:cs typeface="Calibri"/>
            </a:endParaRPr>
          </a:p>
        </p:txBody>
      </p:sp>
      <p:sp>
        <p:nvSpPr>
          <p:cNvPr id="104452" name="Slide Number Placeholder 3">
            <a:extLst>
              <a:ext uri="{FF2B5EF4-FFF2-40B4-BE49-F238E27FC236}">
                <a16:creationId xmlns:a16="http://schemas.microsoft.com/office/drawing/2014/main" id="{90ABEDC8-43C4-457E-886F-C7C6A9429B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0FE12E27-DAAC-4335-A756-169E1CB71D5D}" type="slidenum">
              <a:rPr lang="en-US" altLang="en-US">
                <a:solidFill>
                  <a:prstClr val="black"/>
                </a:solidFill>
                <a:latin typeface="Calibri" panose="020F0502020204030204" pitchFamily="34" charset="0"/>
              </a:rPr>
              <a:pPr defTabSz="483265" fontAlgn="base">
                <a:spcBef>
                  <a:spcPct val="0"/>
                </a:spcBef>
                <a:spcAft>
                  <a:spcPct val="0"/>
                </a:spcAft>
                <a:defRPr/>
              </a:pPr>
              <a:t>16</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F5B5C9F3-07A0-4DAC-9C24-BEB38FFC43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7153E295-C24D-4F04-96B7-A8B0667BC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dirty="0"/>
              <a:t>Les exigences de déclaration obligatoire pour les hôpitaux ne s’appliquent pas aux : </a:t>
            </a:r>
            <a:endParaRPr lang="en-US"/>
          </a:p>
          <a:p>
            <a:endParaRPr lang="fr-CA" dirty="0"/>
          </a:p>
          <a:p>
            <a:pPr marL="171450" indent="-171450">
              <a:buFont typeface="Arial"/>
              <a:buChar char="•"/>
            </a:pPr>
            <a:r>
              <a:rPr lang="fr-CA" dirty="0"/>
              <a:t>produits de santé naturels</a:t>
            </a:r>
            <a:endParaRPr lang="en-CA" dirty="0"/>
          </a:p>
          <a:p>
            <a:pPr marL="171450" indent="-171450">
              <a:buFont typeface="Arial"/>
              <a:buChar char="•"/>
            </a:pPr>
            <a:r>
              <a:rPr lang="fr-CA" dirty="0"/>
              <a:t>médicaments et instruments utilisés dans le cadre du Programme d’accès spécial, d’essais cliniques ou d’essais expérimentaux </a:t>
            </a:r>
            <a:endParaRPr lang="en-CA"/>
          </a:p>
          <a:p>
            <a:pPr marL="171450" indent="-171450">
              <a:buFont typeface="Arial"/>
              <a:buChar char="•"/>
            </a:pPr>
            <a:r>
              <a:rPr lang="fr-CA" dirty="0"/>
              <a:t>vaccins administrés dans le cadre d’un programme d’immunisation systématique d’une province ou d’un territoire </a:t>
            </a:r>
            <a:endParaRPr lang="en-CA"/>
          </a:p>
          <a:p>
            <a:pPr marL="171450" indent="-171450">
              <a:buFont typeface="Arial"/>
              <a:buChar char="•"/>
            </a:pPr>
            <a:r>
              <a:rPr lang="fr-CA" dirty="0"/>
              <a:t>spermatozoïdes et ovules </a:t>
            </a:r>
            <a:endParaRPr lang="en-CA"/>
          </a:p>
          <a:p>
            <a:pPr marL="171450" indent="-171450">
              <a:buFont typeface="Arial"/>
              <a:buChar char="•"/>
            </a:pPr>
            <a:r>
              <a:rPr lang="fr-CA" dirty="0"/>
              <a:t>cellules, tissus et organes </a:t>
            </a:r>
            <a:endParaRPr lang="en-CA"/>
          </a:p>
          <a:p>
            <a:pPr marL="171450" indent="-171450">
              <a:buFont typeface="Arial"/>
              <a:buChar char="•"/>
            </a:pPr>
            <a:r>
              <a:rPr lang="fr-CA" dirty="0"/>
              <a:t>sang et composants sanguins  </a:t>
            </a:r>
            <a:endParaRPr lang="en-CA" dirty="0"/>
          </a:p>
          <a:p>
            <a:endParaRPr lang="fr-CA" dirty="0">
              <a:cs typeface="Calibri" panose="020F0502020204030204"/>
            </a:endParaRPr>
          </a:p>
          <a:p>
            <a:r>
              <a:rPr lang="fr-CA" dirty="0"/>
              <a:t>Selon la réglementation, un produit thérapeutique est « une drogue ou un instrument, ou toute combinaison de ceux-ci, à l’exception d’un produit de santé naturel au sens du </a:t>
            </a:r>
            <a:r>
              <a:rPr lang="fr-CA" i="1" dirty="0"/>
              <a:t>Règlement sur les produits de santé naturels </a:t>
            </a:r>
            <a:r>
              <a:rPr lang="fr-CA" dirty="0"/>
              <a:t>».</a:t>
            </a:r>
            <a:endParaRPr lang="en-CA" dirty="0"/>
          </a:p>
          <a:p>
            <a:pPr marL="0" indent="0">
              <a:buFont typeface="Arial" panose="020B0604020202020204" pitchFamily="34" charset="0"/>
              <a:buNone/>
            </a:pPr>
            <a:endParaRPr lang="en-CA" dirty="0">
              <a:cs typeface="Calibri"/>
            </a:endParaRPr>
          </a:p>
        </p:txBody>
      </p:sp>
      <p:sp>
        <p:nvSpPr>
          <p:cNvPr id="105476" name="Slide Number Placeholder 3">
            <a:extLst>
              <a:ext uri="{FF2B5EF4-FFF2-40B4-BE49-F238E27FC236}">
                <a16:creationId xmlns:a16="http://schemas.microsoft.com/office/drawing/2014/main" id="{81862916-3ED3-4845-AD4B-1247E19613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DA612355-777E-4B8D-B57B-1F71111B7F81}" type="slidenum">
              <a:rPr lang="en-US" altLang="en-US">
                <a:solidFill>
                  <a:prstClr val="black"/>
                </a:solidFill>
                <a:latin typeface="Calibri" panose="020F0502020204030204" pitchFamily="34" charset="0"/>
              </a:rPr>
              <a:pPr defTabSz="483265" fontAlgn="base">
                <a:spcBef>
                  <a:spcPct val="0"/>
                </a:spcBef>
                <a:spcAft>
                  <a:spcPct val="0"/>
                </a:spcAft>
                <a:defRPr/>
              </a:pPr>
              <a:t>17</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fr-CA" dirty="0"/>
              <a:t>Un</a:t>
            </a:r>
            <a:r>
              <a:rPr lang="fr-CA" b="1" dirty="0"/>
              <a:t> instrument médical </a:t>
            </a:r>
            <a:r>
              <a:rPr lang="fr-CA" dirty="0"/>
              <a:t>désigne tout instrument, appareil, dispositif ou article semblable ou tout réactif </a:t>
            </a:r>
            <a:r>
              <a:rPr lang="fr-CA" i="1" dirty="0"/>
              <a:t>in vitro</a:t>
            </a:r>
            <a:r>
              <a:rPr lang="fr-CA" dirty="0"/>
              <a:t>, y compris tout composant, partie ou accessoire de l’un ou l’autre de ceux-ci, fabriqué ou vendu pour servir à l’une ou l’autre des fins ci-après ou présenté comme pouvant y servir :</a:t>
            </a:r>
            <a:endParaRPr lang="en-US" dirty="0"/>
          </a:p>
          <a:p>
            <a:endParaRPr lang="fr-CA" dirty="0"/>
          </a:p>
          <a:p>
            <a:r>
              <a:rPr lang="fr-CA" dirty="0"/>
              <a:t>(</a:t>
            </a:r>
            <a:r>
              <a:rPr lang="fr-CA" b="1" dirty="0"/>
              <a:t>a</a:t>
            </a:r>
            <a:r>
              <a:rPr lang="fr-CA" dirty="0"/>
              <a:t>) le diagnostic, le traitement, l’atténuation ou la prévention d’une maladie, d’un désordre ou d’un état physique anormal ou de leurs symptômes;</a:t>
            </a:r>
            <a:endParaRPr lang="en-CA" dirty="0"/>
          </a:p>
          <a:p>
            <a:r>
              <a:rPr lang="fr-CA" dirty="0"/>
              <a:t>(</a:t>
            </a:r>
            <a:r>
              <a:rPr lang="fr-CA" b="1" dirty="0"/>
              <a:t>b</a:t>
            </a:r>
            <a:r>
              <a:rPr lang="fr-CA" dirty="0"/>
              <a:t>) la restauration, la correction ou la modification de la structure corporelle ou du fonctionnement des parties du corps;</a:t>
            </a:r>
            <a:endParaRPr lang="en-CA" dirty="0"/>
          </a:p>
          <a:p>
            <a:r>
              <a:rPr lang="fr-CA" dirty="0"/>
              <a:t>(</a:t>
            </a:r>
            <a:r>
              <a:rPr lang="fr-CA" b="1" dirty="0"/>
              <a:t>c</a:t>
            </a:r>
            <a:r>
              <a:rPr lang="fr-CA" dirty="0"/>
              <a:t>) le diagnostic de la gestation;</a:t>
            </a:r>
            <a:endParaRPr lang="en-CA" dirty="0"/>
          </a:p>
          <a:p>
            <a:r>
              <a:rPr lang="fr-CA" dirty="0"/>
              <a:t>(</a:t>
            </a:r>
            <a:r>
              <a:rPr lang="fr-CA" b="1" dirty="0"/>
              <a:t>d</a:t>
            </a:r>
            <a:r>
              <a:rPr lang="fr-CA" dirty="0"/>
              <a:t>) les soins pendant la gestation ou à la naissance; ou</a:t>
            </a:r>
            <a:endParaRPr lang="en-CA" dirty="0"/>
          </a:p>
          <a:p>
            <a:r>
              <a:rPr lang="fr-CA" dirty="0"/>
              <a:t>(</a:t>
            </a:r>
            <a:r>
              <a:rPr lang="fr-CA" b="1" dirty="0"/>
              <a:t>e</a:t>
            </a:r>
            <a:r>
              <a:rPr lang="fr-CA" dirty="0"/>
              <a:t>) la prévention de la conception.</a:t>
            </a:r>
            <a:endParaRPr lang="en-CA" dirty="0"/>
          </a:p>
          <a:p>
            <a:endParaRPr lang="fr-CA" dirty="0"/>
          </a:p>
          <a:p>
            <a:r>
              <a:rPr lang="fr-CA" dirty="0"/>
              <a:t>Source : Adaptation de </a:t>
            </a:r>
            <a:r>
              <a:rPr lang="fr-CA" dirty="0">
                <a:hlinkClick r:id="rId3"/>
              </a:rPr>
              <a:t>https://lois-laws.justice.gc.ca/fra/lois/F-27/page-1.html</a:t>
            </a:r>
            <a:endParaRPr lang="en-CA"/>
          </a:p>
          <a:p>
            <a:pPr>
              <a:spcBef>
                <a:spcPts val="600"/>
              </a:spcBef>
              <a:spcAft>
                <a:spcPts val="1000"/>
              </a:spcAft>
            </a:pPr>
            <a:endParaRPr lang="en-CA" dirty="0">
              <a:latin typeface="Arial"/>
              <a:cs typeface="Arial"/>
            </a:endParaRPr>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18</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883818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0991B711-B9B6-4455-B91B-6294B26758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0BD5395A-BA81-4E23-86EB-7D9BDCB6B1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03428" name="Slide Number Placeholder 3">
            <a:extLst>
              <a:ext uri="{FF2B5EF4-FFF2-40B4-BE49-F238E27FC236}">
                <a16:creationId xmlns:a16="http://schemas.microsoft.com/office/drawing/2014/main" id="{426E6445-0CB1-414B-9033-AE9DA0F60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31BEB37A-B392-4116-930B-B7C49762C228}" type="slidenum">
              <a:rPr lang="en-US" altLang="en-US">
                <a:solidFill>
                  <a:prstClr val="black"/>
                </a:solidFill>
                <a:latin typeface="Calibri" panose="020F0502020204030204" pitchFamily="34" charset="0"/>
              </a:rPr>
              <a:pPr defTabSz="483265" fontAlgn="base">
                <a:spcBef>
                  <a:spcPct val="0"/>
                </a:spcBef>
                <a:spcAft>
                  <a:spcPct val="0"/>
                </a:spcAft>
                <a:defRPr/>
              </a:pPr>
              <a:t>19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82774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2C0A4032-E41C-46DE-BD96-7E0723BDCD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CB0AFE8B-99CC-40AB-BA5C-CBF5A095D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10596" name="Slide Number Placeholder 3">
            <a:extLst>
              <a:ext uri="{FF2B5EF4-FFF2-40B4-BE49-F238E27FC236}">
                <a16:creationId xmlns:a16="http://schemas.microsoft.com/office/drawing/2014/main" id="{2A26441D-F285-4F93-BD12-F1BB8F8254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2AF5980F-0965-449A-A987-6BE672DF3A47}" type="slidenum">
              <a:rPr lang="en-US" altLang="en-US">
                <a:solidFill>
                  <a:prstClr val="black"/>
                </a:solidFill>
                <a:latin typeface="Calibri" panose="020F0502020204030204" pitchFamily="34" charset="0"/>
              </a:rPr>
              <a:pPr defTabSz="483265" fontAlgn="base">
                <a:spcBef>
                  <a:spcPct val="0"/>
                </a:spcBef>
                <a:spcAft>
                  <a:spcPct val="0"/>
                </a:spcAft>
                <a:defRPr/>
              </a:pPr>
              <a:t>20</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defTabSz="483265" eaLnBrk="0" fontAlgn="base" hangingPunct="0">
              <a:spcBef>
                <a:spcPct val="30000"/>
              </a:spcBef>
              <a:spcAft>
                <a:spcPct val="0"/>
              </a:spcAft>
              <a:defRPr/>
            </a:pPr>
            <a:endParaRPr lang="en-US">
              <a:solidFill>
                <a:prstClr val="black"/>
              </a:solidFill>
              <a:ea typeface="ＭＳ Ｐゴシック" pitchFamily="34" charset="-128"/>
            </a:endParaRPr>
          </a:p>
        </p:txBody>
      </p:sp>
      <p:sp>
        <p:nvSpPr>
          <p:cNvPr id="4" name="Slide Number Placeholder 3"/>
          <p:cNvSpPr>
            <a:spLocks noGrp="1"/>
          </p:cNvSpPr>
          <p:nvPr>
            <p:ph type="sldNum" sz="quarter" idx="10"/>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2</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5116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2C0A4032-E41C-46DE-BD96-7E0723BDCD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CB0AFE8B-99CC-40AB-BA5C-CBF5A095D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10596" name="Slide Number Placeholder 3">
            <a:extLst>
              <a:ext uri="{FF2B5EF4-FFF2-40B4-BE49-F238E27FC236}">
                <a16:creationId xmlns:a16="http://schemas.microsoft.com/office/drawing/2014/main" id="{2A26441D-F285-4F93-BD12-F1BB8F8254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2AF5980F-0965-449A-A987-6BE672DF3A47}" type="slidenum">
              <a:rPr lang="en-US" altLang="en-US">
                <a:solidFill>
                  <a:prstClr val="black"/>
                </a:solidFill>
                <a:latin typeface="Calibri" panose="020F0502020204030204" pitchFamily="34" charset="0"/>
              </a:rPr>
              <a:pPr defTabSz="483265" fontAlgn="base">
                <a:spcBef>
                  <a:spcPct val="0"/>
                </a:spcBef>
                <a:spcAft>
                  <a:spcPct val="0"/>
                </a:spcAft>
                <a:defRPr/>
              </a:pPr>
              <a:t>21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827533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9F557345-18EE-4E6B-8191-DD0AA1687A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3DCC5352-B7F4-44BB-A8C8-01945B084D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15716" name="Slide Number Placeholder 3">
            <a:extLst>
              <a:ext uri="{FF2B5EF4-FFF2-40B4-BE49-F238E27FC236}">
                <a16:creationId xmlns:a16="http://schemas.microsoft.com/office/drawing/2014/main" id="{04335A2A-FE36-4507-9EA7-06A604A2B0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70662" indent="-296408">
              <a:defRPr>
                <a:solidFill>
                  <a:schemeClr val="tx1"/>
                </a:solidFill>
                <a:latin typeface="Arial" panose="020B0604020202020204" pitchFamily="34" charset="0"/>
                <a:ea typeface="ＭＳ Ｐゴシック" panose="020B0600070205080204" pitchFamily="34" charset="-128"/>
              </a:defRPr>
            </a:lvl2pPr>
            <a:lvl3pPr marL="1185634" indent="-237127">
              <a:defRPr>
                <a:solidFill>
                  <a:schemeClr val="tx1"/>
                </a:solidFill>
                <a:latin typeface="Arial" panose="020B0604020202020204" pitchFamily="34" charset="0"/>
                <a:ea typeface="ＭＳ Ｐゴシック" panose="020B0600070205080204" pitchFamily="34" charset="-128"/>
              </a:defRPr>
            </a:lvl3pPr>
            <a:lvl4pPr marL="1659887" indent="-237127">
              <a:defRPr>
                <a:solidFill>
                  <a:schemeClr val="tx1"/>
                </a:solidFill>
                <a:latin typeface="Arial" panose="020B0604020202020204" pitchFamily="34" charset="0"/>
                <a:ea typeface="ＭＳ Ｐゴシック" panose="020B0600070205080204" pitchFamily="34" charset="-128"/>
              </a:defRPr>
            </a:lvl4pPr>
            <a:lvl5pPr marL="2134141" indent="-237127">
              <a:defRPr>
                <a:solidFill>
                  <a:schemeClr val="tx1"/>
                </a:solidFill>
                <a:latin typeface="Arial" panose="020B0604020202020204" pitchFamily="34" charset="0"/>
                <a:ea typeface="ＭＳ Ｐゴシック" panose="020B0600070205080204" pitchFamily="34" charset="-128"/>
              </a:defRPr>
            </a:lvl5pPr>
            <a:lvl6pPr marL="2608395" indent="-237127" defTabSz="47425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82648" indent="-237127" defTabSz="47425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6902" indent="-237127" defTabSz="47425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31155" indent="-237127" defTabSz="47425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74254" fontAlgn="base">
              <a:spcBef>
                <a:spcPct val="0"/>
              </a:spcBef>
              <a:spcAft>
                <a:spcPct val="0"/>
              </a:spcAft>
              <a:defRPr/>
            </a:pPr>
            <a:fld id="{740F5DA6-2ABE-4531-8559-2BED5A8E18B4}" type="slidenum">
              <a:rPr lang="en-US" altLang="en-US">
                <a:solidFill>
                  <a:prstClr val="black"/>
                </a:solidFill>
                <a:latin typeface="Calibri" panose="020F0502020204030204" pitchFamily="34" charset="0"/>
              </a:rPr>
              <a:pPr defTabSz="474254" fontAlgn="base">
                <a:spcBef>
                  <a:spcPct val="0"/>
                </a:spcBef>
                <a:spcAft>
                  <a:spcPct val="0"/>
                </a:spcAft>
                <a:defRPr/>
              </a:pPr>
              <a:t>22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071455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24</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812453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Déclarant : </a:t>
            </a:r>
            <a:endParaRPr lang="en-US" dirty="0"/>
          </a:p>
          <a:p>
            <a:r>
              <a:rPr lang="fr-CA" dirty="0"/>
              <a:t>Personne représentant l’hôpital : Le prénom et le nom de famille d’un représentant de l’hôpital qui peut être joint, ainsi que son numéro de téléphone ou son adresse courriel, doivent aussi être fournis au cas où Santé Canada aurait besoin d’effectuer un suivi pour obtenir des renseignements supplémentaires.</a:t>
            </a:r>
            <a:endParaRPr lang="en-CA" dirty="0"/>
          </a:p>
          <a:p>
            <a:endParaRPr lang="fr-CA" dirty="0"/>
          </a:p>
          <a:p>
            <a:r>
              <a:rPr lang="fr-CA" dirty="0"/>
              <a:t>- Le </a:t>
            </a:r>
            <a:r>
              <a:rPr lang="fr-CA" b="1" dirty="0"/>
              <a:t>déclarant</a:t>
            </a:r>
            <a:r>
              <a:rPr lang="fr-CA" dirty="0"/>
              <a:t> se définit comme suit : Personne qui déclare à Santé Canada une réaction indésirable à un médicament ou un incident lié à un instrument médical au nom de l’hôpital, qui est tenu de présenter une déclaration conformément aux dispositions réglementaires.  </a:t>
            </a:r>
            <a:endParaRPr lang="en-CA" dirty="0"/>
          </a:p>
          <a:p>
            <a:endParaRPr lang="fr-CA" dirty="0">
              <a:cs typeface="Calibri"/>
            </a:endParaRPr>
          </a:p>
          <a:p>
            <a:r>
              <a:rPr lang="fr-CA" b="1" dirty="0"/>
              <a:t>Produit soupçonné : </a:t>
            </a:r>
            <a:endParaRPr lang="en-CA" dirty="0"/>
          </a:p>
          <a:p>
            <a:r>
              <a:rPr lang="fr-CA" dirty="0"/>
              <a:t>Le signalement des identifiants propres au produit est important à des fins de traçabilité d’une réaction indésirable pour un produit soupçonné particulier. </a:t>
            </a:r>
            <a:endParaRPr lang="en-CA" dirty="0"/>
          </a:p>
          <a:p>
            <a:r>
              <a:rPr lang="fr-CA" dirty="0"/>
              <a:t>Veuillez prendre note que les médicaments biologiques, y compris les médicaments biosimilaires, autorisés par Santé Canada ont un nom de marque unique et un nom commun/propre (ingrédient actif) qui peut être partagé par plusieurs produits.</a:t>
            </a:r>
            <a:endParaRPr lang="en-CA" dirty="0"/>
          </a:p>
          <a:p>
            <a:endParaRPr lang="en-CA" dirty="0">
              <a:cs typeface="Calibri"/>
            </a:endParaRPr>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25</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075413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Déclarant : </a:t>
            </a:r>
            <a:endParaRPr lang="en-US"/>
          </a:p>
          <a:p>
            <a:r>
              <a:rPr lang="fr-CA" dirty="0"/>
              <a:t>Personne représentant l’hôpital : Le prénom et le nom de famille d’un représentant de l’hôpital qui peut être joint, ainsi que son numéro de téléphone ou son adresse courriel, doivent aussi être fournis au cas où Santé Canada aurait besoin d’effectuer un suivi pour obtenir des renseignements supplémentaires.</a:t>
            </a:r>
            <a:endParaRPr lang="en-CA" dirty="0"/>
          </a:p>
          <a:p>
            <a:endParaRPr lang="fr-CA" dirty="0"/>
          </a:p>
          <a:p>
            <a:r>
              <a:rPr lang="fr-CA" dirty="0"/>
              <a:t>- Le </a:t>
            </a:r>
            <a:r>
              <a:rPr lang="fr-CA" b="1" dirty="0"/>
              <a:t>déclarant</a:t>
            </a:r>
            <a:r>
              <a:rPr lang="fr-CA" dirty="0"/>
              <a:t> se définit comme suit : Personne qui déclare à Santé Canada une réaction indésirable à un médicament ou un incident lié à un instrument médical au nom de l’hôpital, qui est tenu de présenter une déclaration conformément aux dispositions réglementaires.  </a:t>
            </a:r>
            <a:endParaRPr lang="en-CA"/>
          </a:p>
          <a:p>
            <a:endParaRPr lang="en-CA" sz="1200" b="1"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26</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823885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2DC16EA-CE68-4F08-8EB4-5232BC0BB0A7}" type="slidenum">
              <a:rPr lang="en-CA" smtClean="0"/>
              <a:t>27</a:t>
            </a:fld>
            <a:endParaRPr lang="en-CA"/>
          </a:p>
        </p:txBody>
      </p:sp>
    </p:spTree>
    <p:extLst>
      <p:ext uri="{BB962C8B-B14F-4D97-AF65-F5344CB8AC3E}">
        <p14:creationId xmlns:p14="http://schemas.microsoft.com/office/powerpoint/2010/main" val="2072920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CA"/>
              <a:t>     </a:t>
            </a:r>
          </a:p>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28</a:t>
            </a:fld>
            <a:endParaRPr lang="en-US" altLang="en-US"/>
          </a:p>
        </p:txBody>
      </p:sp>
    </p:spTree>
    <p:extLst>
      <p:ext uri="{BB962C8B-B14F-4D97-AF65-F5344CB8AC3E}">
        <p14:creationId xmlns:p14="http://schemas.microsoft.com/office/powerpoint/2010/main" val="3788267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29</a:t>
            </a:fld>
            <a:endParaRPr lang="en-US" altLang="en-US"/>
          </a:p>
        </p:txBody>
      </p:sp>
    </p:spTree>
    <p:extLst>
      <p:ext uri="{BB962C8B-B14F-4D97-AF65-F5344CB8AC3E}">
        <p14:creationId xmlns:p14="http://schemas.microsoft.com/office/powerpoint/2010/main" val="2879575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solidFill>
                <a:srgbClr val="FF0000"/>
              </a:solidFill>
              <a:highlight>
                <a:srgbClr val="FFFF00"/>
              </a:highlight>
              <a:cs typeface="Calibri"/>
            </a:endParaRPr>
          </a:p>
        </p:txBody>
      </p:sp>
      <p:sp>
        <p:nvSpPr>
          <p:cNvPr id="4" name="Slide Number Placeholder 3"/>
          <p:cNvSpPr>
            <a:spLocks noGrp="1"/>
          </p:cNvSpPr>
          <p:nvPr>
            <p:ph type="sldNum" sz="quarter" idx="10"/>
          </p:nvPr>
        </p:nvSpPr>
        <p:spPr/>
        <p:txBody>
          <a:bodyPr/>
          <a:lstStyle/>
          <a:p>
            <a:fld id="{72DC16EA-CE68-4F08-8EB4-5232BC0BB0A7}" type="slidenum">
              <a:rPr lang="en-CA" smtClean="0"/>
              <a:t>30</a:t>
            </a:fld>
            <a:endParaRPr lang="en-CA"/>
          </a:p>
        </p:txBody>
      </p:sp>
    </p:spTree>
    <p:extLst>
      <p:ext uri="{BB962C8B-B14F-4D97-AF65-F5344CB8AC3E}">
        <p14:creationId xmlns:p14="http://schemas.microsoft.com/office/powerpoint/2010/main" val="3539425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2DC16EA-CE68-4F08-8EB4-5232BC0BB0A7}" type="slidenum">
              <a:rPr lang="en-CA" smtClean="0"/>
              <a:t>31</a:t>
            </a:fld>
            <a:endParaRPr lang="en-CA"/>
          </a:p>
        </p:txBody>
      </p:sp>
    </p:spTree>
    <p:extLst>
      <p:ext uri="{BB962C8B-B14F-4D97-AF65-F5344CB8AC3E}">
        <p14:creationId xmlns:p14="http://schemas.microsoft.com/office/powerpoint/2010/main" val="399011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3</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35304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4</a:t>
            </a:fld>
            <a:endParaRPr lang="en-US" altLang="en-US"/>
          </a:p>
        </p:txBody>
      </p:sp>
    </p:spTree>
    <p:extLst>
      <p:ext uri="{BB962C8B-B14F-4D97-AF65-F5344CB8AC3E}">
        <p14:creationId xmlns:p14="http://schemas.microsoft.com/office/powerpoint/2010/main" val="60839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5</a:t>
            </a:fld>
            <a:endParaRPr lang="en-US" altLang="en-US"/>
          </a:p>
        </p:txBody>
      </p:sp>
    </p:spTree>
    <p:extLst>
      <p:ext uri="{BB962C8B-B14F-4D97-AF65-F5344CB8AC3E}">
        <p14:creationId xmlns:p14="http://schemas.microsoft.com/office/powerpoint/2010/main" val="711975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2DC16EA-CE68-4F08-8EB4-5232BC0BB0A7}" type="slidenum">
              <a:rPr lang="en-CA" smtClean="0"/>
              <a:t>6</a:t>
            </a:fld>
            <a:endParaRPr lang="en-CA"/>
          </a:p>
        </p:txBody>
      </p:sp>
    </p:spTree>
    <p:extLst>
      <p:ext uri="{BB962C8B-B14F-4D97-AF65-F5344CB8AC3E}">
        <p14:creationId xmlns:p14="http://schemas.microsoft.com/office/powerpoint/2010/main" val="141467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483265" rtl="0" eaLnBrk="1" fontAlgn="base" latinLnBrk="0" hangingPunct="1">
              <a:lnSpc>
                <a:spcPct val="100000"/>
              </a:lnSpc>
              <a:spcBef>
                <a:spcPct val="0"/>
              </a:spcBef>
              <a:spcAft>
                <a:spcPct val="0"/>
              </a:spcAft>
              <a:buClrTx/>
              <a:buSzTx/>
              <a:buFontTx/>
              <a:buNone/>
              <a:tabLst/>
              <a:defRPr/>
            </a:pPr>
            <a:fld id="{18E44B7D-8460-4878-81B0-F4B195FB029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83265"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1780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9</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94190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10</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14018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25FC2A34-C69F-48D2-B120-F15CB8ACBA74}" type="slidenum">
              <a:rPr lang="en-US" altLang="en-US" smtClean="0"/>
              <a:pPr/>
              <a:t>‹#›</a:t>
            </a:fld>
            <a:endParaRPr lang="en-US" altLang="en-US"/>
          </a:p>
        </p:txBody>
      </p:sp>
      <p:pic>
        <p:nvPicPr>
          <p:cNvPr id="3" name="Picture 2">
            <a:extLst>
              <a:ext uri="{FF2B5EF4-FFF2-40B4-BE49-F238E27FC236}">
                <a16:creationId xmlns:a16="http://schemas.microsoft.com/office/drawing/2014/main" id="{0F60DCBB-7E53-4A92-9BEB-F452E0F5C6EE}"/>
              </a:ext>
            </a:extLst>
          </p:cNvPr>
          <p:cNvPicPr>
            <a:picLocks noChangeAspect="1"/>
          </p:cNvPicPr>
          <p:nvPr userDrawn="1"/>
        </p:nvPicPr>
        <p:blipFill>
          <a:blip r:embed="rId2"/>
          <a:stretch>
            <a:fillRect/>
          </a:stretch>
        </p:blipFill>
        <p:spPr>
          <a:xfrm>
            <a:off x="0" y="5892800"/>
            <a:ext cx="12192000" cy="965200"/>
          </a:xfrm>
          <a:prstGeom prst="rect">
            <a:avLst/>
          </a:prstGeom>
        </p:spPr>
      </p:pic>
    </p:spTree>
    <p:extLst>
      <p:ext uri="{BB962C8B-B14F-4D97-AF65-F5344CB8AC3E}">
        <p14:creationId xmlns:p14="http://schemas.microsoft.com/office/powerpoint/2010/main" val="10844675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2595E25F-AB24-4206-8BC6-349DDBE3BD84}" type="slidenum">
              <a:rPr lang="en-US" altLang="en-US" smtClean="0"/>
              <a:pPr/>
              <a:t>‹#›</a:t>
            </a:fld>
            <a:endParaRPr lang="en-US" altLang="en-US"/>
          </a:p>
        </p:txBody>
      </p:sp>
    </p:spTree>
    <p:extLst>
      <p:ext uri="{BB962C8B-B14F-4D97-AF65-F5344CB8AC3E}">
        <p14:creationId xmlns:p14="http://schemas.microsoft.com/office/powerpoint/2010/main" val="130613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normAutofit/>
          </a:bodyPr>
          <a:lstStyle>
            <a:lvl1pPr>
              <a:defRPr sz="2800">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235C8AF4-1995-4437-A875-AF165577662D}" type="slidenum">
              <a:rPr lang="en-US" altLang="en-US" smtClean="0"/>
              <a:pPr/>
              <a:t>‹#›</a:t>
            </a:fld>
            <a:endParaRPr lang="en-US" altLang="en-US"/>
          </a:p>
        </p:txBody>
      </p:sp>
    </p:spTree>
    <p:extLst>
      <p:ext uri="{BB962C8B-B14F-4D97-AF65-F5344CB8AC3E}">
        <p14:creationId xmlns:p14="http://schemas.microsoft.com/office/powerpoint/2010/main" val="3371308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pic>
        <p:nvPicPr>
          <p:cNvPr id="3" name="Picture 2">
            <a:extLst>
              <a:ext uri="{FF2B5EF4-FFF2-40B4-BE49-F238E27FC236}">
                <a16:creationId xmlns:a16="http://schemas.microsoft.com/office/drawing/2014/main" id="{44B901D3-86C1-4A13-B76A-3FE86BABA00F}"/>
              </a:ext>
            </a:extLst>
          </p:cNvPr>
          <p:cNvPicPr>
            <a:picLocks noChangeAspect="1"/>
          </p:cNvPicPr>
          <p:nvPr userDrawn="1"/>
        </p:nvPicPr>
        <p:blipFill>
          <a:blip r:embed="rId2"/>
          <a:stretch>
            <a:fillRect/>
          </a:stretch>
        </p:blipFill>
        <p:spPr>
          <a:xfrm>
            <a:off x="0" y="5894833"/>
            <a:ext cx="12192000" cy="963167"/>
          </a:xfrm>
          <a:prstGeom prst="rect">
            <a:avLst/>
          </a:prstGeom>
        </p:spPr>
      </p:pic>
    </p:spTree>
    <p:extLst>
      <p:ext uri="{BB962C8B-B14F-4D97-AF65-F5344CB8AC3E}">
        <p14:creationId xmlns:p14="http://schemas.microsoft.com/office/powerpoint/2010/main" val="23019274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169599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39159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4038270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171513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665775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419684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24689649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a:xfrm>
            <a:off x="838200" y="1825624"/>
            <a:ext cx="10515600" cy="4351338"/>
          </a:xfrm>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CACD7C3C-9F41-4EB4-9FCC-8B846A13ECB4}" type="slidenum">
              <a:rPr lang="en-US" altLang="en-US" smtClean="0"/>
              <a:pPr/>
              <a:t>‹#›</a:t>
            </a:fld>
            <a:endParaRPr lang="en-US" altLang="en-US"/>
          </a:p>
        </p:txBody>
      </p:sp>
      <p:sp>
        <p:nvSpPr>
          <p:cNvPr id="7" name="Rectangle 6">
            <a:extLst>
              <a:ext uri="{FF2B5EF4-FFF2-40B4-BE49-F238E27FC236}">
                <a16:creationId xmlns:a16="http://schemas.microsoft.com/office/drawing/2014/main" id="{F7327EF1-6806-BB4F-99E0-2FC828AA489E}"/>
              </a:ext>
            </a:extLst>
          </p:cNvPr>
          <p:cNvSpPr/>
          <p:nvPr/>
        </p:nvSpPr>
        <p:spPr>
          <a:xfrm>
            <a:off x="0" y="6311899"/>
            <a:ext cx="12192000" cy="54703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lumMod val="75000"/>
                    <a:lumOff val="25000"/>
                  </a:schemeClr>
                </a:solidFill>
                <a:latin typeface="Arial" panose="020B0604020202020204" pitchFamily="34" charset="0"/>
                <a:cs typeface="Arial" panose="020B0604020202020204" pitchFamily="34" charset="0"/>
              </a:rPr>
              <a:t>Education to Support Vanessa’s Law. ISMP Canada, HSO, CPSI; 2019.</a:t>
            </a:r>
          </a:p>
        </p:txBody>
      </p:sp>
    </p:spTree>
    <p:extLst>
      <p:ext uri="{BB962C8B-B14F-4D97-AF65-F5344CB8AC3E}">
        <p14:creationId xmlns:p14="http://schemas.microsoft.com/office/powerpoint/2010/main" val="1302675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60896374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82940978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36472173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15676712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35510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7" name="TextBox 6">
            <a:extLst>
              <a:ext uri="{FF2B5EF4-FFF2-40B4-BE49-F238E27FC236}">
                <a16:creationId xmlns:a16="http://schemas.microsoft.com/office/drawing/2014/main" id="{CB29B6B8-E66C-4F60-922A-8AD85E4DBE9B}"/>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946237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626449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010659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6" name="TextBox 5">
            <a:extLst>
              <a:ext uri="{FF2B5EF4-FFF2-40B4-BE49-F238E27FC236}">
                <a16:creationId xmlns:a16="http://schemas.microsoft.com/office/drawing/2014/main" id="{D1599F27-CF8E-4E51-BE29-4066C01F4FC1}"/>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4077541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5" name="TextBox 4">
            <a:extLst>
              <a:ext uri="{FF2B5EF4-FFF2-40B4-BE49-F238E27FC236}">
                <a16:creationId xmlns:a16="http://schemas.microsoft.com/office/drawing/2014/main" id="{554594D5-FF29-4D71-AFBC-785C63B2F193}"/>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189940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normAutofit/>
          </a:bodyPr>
          <a:lstStyle>
            <a:lvl1pPr algn="ctr">
              <a:defRPr sz="4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010CFEEB-7A32-45E1-88B4-351F03C9CCF0}" type="slidenum">
              <a:rPr lang="en-US" altLang="en-US" smtClean="0"/>
              <a:pPr/>
              <a:t>‹#›</a:t>
            </a:fld>
            <a:endParaRPr lang="en-US" altLang="en-US"/>
          </a:p>
        </p:txBody>
      </p:sp>
    </p:spTree>
    <p:extLst>
      <p:ext uri="{BB962C8B-B14F-4D97-AF65-F5344CB8AC3E}">
        <p14:creationId xmlns:p14="http://schemas.microsoft.com/office/powerpoint/2010/main" val="1465129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62774412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48877300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60187092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07949620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EA017758-6313-420E-B771-C9CC8C3DA4E7}" type="slidenum">
              <a:rPr lang="en-US" altLang="en-US" smtClean="0"/>
              <a:pPr/>
              <a:t>‹#›</a:t>
            </a:fld>
            <a:endParaRPr lang="en-US" altLang="en-US"/>
          </a:p>
        </p:txBody>
      </p:sp>
    </p:spTree>
    <p:extLst>
      <p:ext uri="{BB962C8B-B14F-4D97-AF65-F5344CB8AC3E}">
        <p14:creationId xmlns:p14="http://schemas.microsoft.com/office/powerpoint/2010/main" val="384199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42786C3-B6FB-4E63-BEA0-EB9E098A3A5D}" type="slidenum">
              <a:rPr lang="en-US" altLang="en-US" smtClean="0"/>
              <a:pPr/>
              <a:t>‹#›</a:t>
            </a:fld>
            <a:endParaRPr lang="en-US" altLang="en-US"/>
          </a:p>
        </p:txBody>
      </p:sp>
    </p:spTree>
    <p:extLst>
      <p:ext uri="{BB962C8B-B14F-4D97-AF65-F5344CB8AC3E}">
        <p14:creationId xmlns:p14="http://schemas.microsoft.com/office/powerpoint/2010/main" val="29578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normAutofit/>
          </a:bodyPr>
          <a:lstStyle>
            <a:lvl1pPr>
              <a:defRPr sz="2800" b="1">
                <a:solidFill>
                  <a:srgbClr val="1B416F"/>
                </a:solidFill>
              </a:defRPr>
            </a:lvl1p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62079B72-C9EF-4793-BC5A-86E2920BCE51}" type="slidenum">
              <a:rPr lang="en-US" altLang="en-US" smtClean="0"/>
              <a:pPr/>
              <a:t>‹#›</a:t>
            </a:fld>
            <a:endParaRPr lang="en-US" altLang="en-US"/>
          </a:p>
        </p:txBody>
      </p:sp>
    </p:spTree>
    <p:extLst>
      <p:ext uri="{BB962C8B-B14F-4D97-AF65-F5344CB8AC3E}">
        <p14:creationId xmlns:p14="http://schemas.microsoft.com/office/powerpoint/2010/main" val="380745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E93C5A01-9800-485C-AEC0-EC0E3DD78434}" type="slidenum">
              <a:rPr lang="en-US" altLang="en-US" smtClean="0"/>
              <a:pPr/>
              <a:t>‹#›</a:t>
            </a:fld>
            <a:endParaRPr lang="en-US" altLang="en-US"/>
          </a:p>
        </p:txBody>
      </p:sp>
    </p:spTree>
    <p:extLst>
      <p:ext uri="{BB962C8B-B14F-4D97-AF65-F5344CB8AC3E}">
        <p14:creationId xmlns:p14="http://schemas.microsoft.com/office/powerpoint/2010/main" val="152915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8D2D1C3B-5B10-461B-9DA4-6D58C1BD56FD}" type="slidenum">
              <a:rPr lang="en-US" altLang="en-US" smtClean="0"/>
              <a:pPr/>
              <a:t>‹#›</a:t>
            </a:fld>
            <a:endParaRPr lang="en-US" altLang="en-US"/>
          </a:p>
        </p:txBody>
      </p:sp>
    </p:spTree>
    <p:extLst>
      <p:ext uri="{BB962C8B-B14F-4D97-AF65-F5344CB8AC3E}">
        <p14:creationId xmlns:p14="http://schemas.microsoft.com/office/powerpoint/2010/main" val="97568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F04B7B73-4058-400E-B069-7B17AE4AABE4}" type="slidenum">
              <a:rPr lang="en-US" altLang="en-US" smtClean="0"/>
              <a:pPr/>
              <a:t>‹#›</a:t>
            </a:fld>
            <a:endParaRPr lang="en-US" altLang="en-US"/>
          </a:p>
        </p:txBody>
      </p:sp>
    </p:spTree>
    <p:extLst>
      <p:ext uri="{BB962C8B-B14F-4D97-AF65-F5344CB8AC3E}">
        <p14:creationId xmlns:p14="http://schemas.microsoft.com/office/powerpoint/2010/main" val="115353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C2A34-C69F-48D2-B120-F15CB8ACBA74}" type="slidenum">
              <a:rPr lang="en-US" altLang="en-US" smtClean="0"/>
              <a:pPr/>
              <a:t>‹#›</a:t>
            </a:fld>
            <a:endParaRPr lang="en-US" altLang="en-US"/>
          </a:p>
        </p:txBody>
      </p:sp>
      <p:sp>
        <p:nvSpPr>
          <p:cNvPr id="7" name="TextBox 6">
            <a:extLst>
              <a:ext uri="{FF2B5EF4-FFF2-40B4-BE49-F238E27FC236}">
                <a16:creationId xmlns:a16="http://schemas.microsoft.com/office/drawing/2014/main" id="{726A8933-4E15-4D10-944A-F9AEABD0C568}"/>
              </a:ext>
            </a:extLst>
          </p:cNvPr>
          <p:cNvSpPr txBox="1"/>
          <p:nvPr userDrawn="1"/>
        </p:nvSpPr>
        <p:spPr>
          <a:xfrm rot="20214901">
            <a:off x="5070688" y="2236622"/>
            <a:ext cx="2303836" cy="1015663"/>
          </a:xfrm>
          <a:prstGeom prst="rect">
            <a:avLst/>
          </a:prstGeom>
          <a:noFill/>
        </p:spPr>
        <p:txBody>
          <a:bodyPr wrap="none" rtlCol="0">
            <a:spAutoFit/>
          </a:bodyPr>
          <a:lstStyle/>
          <a:p>
            <a:r>
              <a:rPr lang="en-CA" sz="6000" b="1">
                <a:solidFill>
                  <a:schemeClr val="bg1">
                    <a:lumMod val="85000"/>
                  </a:schemeClr>
                </a:solidFill>
              </a:rPr>
              <a:t>DRAFT</a:t>
            </a:r>
          </a:p>
        </p:txBody>
      </p:sp>
    </p:spTree>
    <p:extLst>
      <p:ext uri="{BB962C8B-B14F-4D97-AF65-F5344CB8AC3E}">
        <p14:creationId xmlns:p14="http://schemas.microsoft.com/office/powerpoint/2010/main" val="20509992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2800" b="1" kern="1200">
          <a:solidFill>
            <a:srgbClr val="1B416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pic>
        <p:nvPicPr>
          <p:cNvPr id="8" name="Picture 7">
            <a:extLst>
              <a:ext uri="{FF2B5EF4-FFF2-40B4-BE49-F238E27FC236}">
                <a16:creationId xmlns:a16="http://schemas.microsoft.com/office/drawing/2014/main" id="{C6D18D7B-035D-4906-A375-18DA066080FA}"/>
              </a:ext>
            </a:extLst>
          </p:cNvPr>
          <p:cNvPicPr>
            <a:picLocks noChangeAspect="1"/>
          </p:cNvPicPr>
          <p:nvPr userDrawn="1"/>
        </p:nvPicPr>
        <p:blipFill>
          <a:blip r:embed="rId13"/>
          <a:stretch>
            <a:fillRect/>
          </a:stretch>
        </p:blipFill>
        <p:spPr>
          <a:xfrm>
            <a:off x="4395068" y="2096908"/>
            <a:ext cx="3401863" cy="2664183"/>
          </a:xfrm>
          <a:prstGeom prst="rect">
            <a:avLst/>
          </a:prstGeom>
        </p:spPr>
      </p:pic>
    </p:spTree>
    <p:extLst>
      <p:ext uri="{BB962C8B-B14F-4D97-AF65-F5344CB8AC3E}">
        <p14:creationId xmlns:p14="http://schemas.microsoft.com/office/powerpoint/2010/main" val="34035563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spTree>
    <p:extLst>
      <p:ext uri="{BB962C8B-B14F-4D97-AF65-F5344CB8AC3E}">
        <p14:creationId xmlns:p14="http://schemas.microsoft.com/office/powerpoint/2010/main" val="10149195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can01.safelinks.protection.outlook.com/?url=https%3A%2F%2Fwww.canada.ca%2Ffr%2Fsante-canada%2Fservices%2Fmedicaments-produits-sante%2Fmedeffet-canada%2Fdeclaration-effets-indesirables%2Fdeclaration-obligatoire-hopitaux%2Fmedicaments-instruments.html&amp;data=02%7C01%7C%7Cd036544e8ff040f8795b08d70b84781c%7C4e1b261fb7fc4b3eb7107b9f26f3130a%7C0%7C0%7C636990535895669524&amp;sdata=U%2BLO447Htj06cD2fCufGGRFyanyHpfdGGewO5OeR3hA%3D&amp;reserve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nada.ca/fr/sante-canada/services/medicaments-produits-sante/medeffet-canada/declaration-effets-indesirables/declaration-obligatoire-hopitaux/medicaments-instrument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an01.safelinks.protection.outlook.com/?url=https%3A%2F%2Fwww.canada.ca%2Ffr%2Fsante-canada%2Fservices%2Fmedicaments-produits-sante%2Fmedeffet-canada%2Fdeclaration-effets-indesirables%2Fdeclaration-obligatoire-hopitaux%2Fmedicaments-instruments.html&amp;data=02%7C01%7C%7Cd036544e8ff040f8795b08d70b84781c%7C4e1b261fb7fc4b3eb7107b9f26f3130a%7C0%7C0%7C636990535895669524&amp;sdata=U%2BLO447Htj06cD2fCufGGRFyanyHpfdGGewO5OeR3hA%3D&amp;reserved=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canada.ca/fr/sante-canada/services/medicaments-produits-sante/instruments-medicaux/information-demandes/lignes-directrices/ligne-directrice-orientation-systeme-classification-instruments.html"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s://can01.safelinks.protection.outlook.com/?url=https%3A%2F%2Fwww.canada.ca%2Ffr%2Fsante-canada%2Fservices%2Fmedicaments-produits-sante%2Fmedeffet-canada%2Fdeclaration-effets-indesirables%2Fdeclaration-obligatoire-hopitaux%2Fmedicaments-instruments.html&amp;data=02%7C01%7C%7Cd036544e8ff040f8795b08d70b84781c%7C4e1b261fb7fc4b3eb7107b9f26f3130a%7C0%7C0%7C636990535895669524&amp;sdata=U%2BLO447Htj06cD2fCufGGRFyanyHpfdGGewO5OeR3hA%3D&amp;reserved=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an01.safelinks.protection.outlook.com/?url=https%3A%2F%2Fwww.canada.ca%2Ffr%2Fsante-canada%2Fservices%2Fmedicaments-produits-sante%2Fmedeffet-canada%2Fdeclaration-effets-indesirables%2Fdeclaration-obligatoire-hopitaux%2Fmedicaments-instruments.html&amp;data=02%7C01%7C%7Cd036544e8ff040f8795b08d70b84781c%7C4e1b261fb7fc4b3eb7107b9f26f3130a%7C0%7C0%7C636990535895669524&amp;sdata=U%2BLO447Htj06cD2fCufGGRFyanyHpfdGGewO5OeR3hA%3D&amp;reserved=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an01.safelinks.protection.outlook.com/?url=https%3A%2F%2Fwww.canada.ca%2Ffr%2Fsante-canada%2Fservices%2Fmedicaments-produits-sante%2Fmedeffet-canada%2Fdeclaration-effets-indesirables%2Fdeclaration-obligatoire-hopitaux%2Fmedicaments-instruments.html&amp;data=02%7C01%7C%7Cd036544e8ff040f8795b08d70b84781c%7C4e1b261fb7fc4b3eb7107b9f26f3130a%7C0%7C0%7C636990535895669524&amp;sdata=U%2BLO447Htj06cD2fCufGGRFyanyHpfdGGewO5OeR3hA%3D&amp;reserve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an01.safelinks.protection.outlook.com/?url=https%3A%2F%2Fwww.canada.ca%2Ffr%2Fsante-canada%2Fservices%2Fmedicaments-produits-sante%2Fmedeffet-canada%2Fdeclaration-effets-indesirables%2Fdeclaration-obligatoire-hopitaux%2Fmedicaments-instruments.html&amp;data=02%7C01%7C%7Cd036544e8ff040f8795b08d70b84781c%7C4e1b261fb7fc4b3eb7107b9f26f3130a%7C0%7C0%7C636990535895669524&amp;sdata=U%2BLO447Htj06cD2fCufGGRFyanyHpfdGGewO5OeR3hA%3D&amp;reserved=0"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can01.safelinks.protection.outlook.com/?url=https%3A%2F%2Fwww.canada.ca%2Ffr%2Fsante-canada%2Fservices%2Fmedicaments-produits-sante%2Fmedeffet-canada%2Fdeclaration-effets-indesirables%2Fdeclaration-obligatoire-hopitaux%2Fmedicaments-instruments.html&amp;data=02%7C01%7C%7Cd036544e8ff040f8795b08d70b84781c%7C4e1b261fb7fc4b3eb7107b9f26f3130a%7C0%7C0%7C636990535895669524&amp;sdata=U%2BLO447Htj06cD2fCufGGRFyanyHpfdGGewO5OeR3hA%3D&amp;reserved=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hc.canada.vigilance.sc@canada.ca"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s://www.canada.ca/fr/sante-canada/services/medicaments-produits-sante/medeffet-canada.html" TargetMode="External"/><Relationship Id="rId5" Type="http://schemas.openxmlformats.org/officeDocument/2006/relationships/hyperlink" Target="https://www.canada.ca/content/dam/hc-sc/documents/services/drugs-health-products/medeffect-canada/adverse-reaction-reporting/mandatory-reporting-hospital-device-fra.pdf" TargetMode="External"/><Relationship Id="rId4" Type="http://schemas.openxmlformats.org/officeDocument/2006/relationships/hyperlink" Target="https://www.canada.ca/content/dam/hc-sc/documents/services/drugs-health-products/medeffect-canada/adverse-reaction-reporting/mandatory-reporting-hospital-drug-fra.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gazette.gc.ca/rp-pr/p2/2019/2019-06-26/html/sor-dors191-fra.html" TargetMode="External"/><Relationship Id="rId3" Type="http://schemas.openxmlformats.org/officeDocument/2006/relationships/hyperlink" Target="https://www.canada.ca/fr/sante-canada/services/medicaments-produits-sante/instruments-medicaux/information-demandes/lignes-directrices/ligne-directrice-orientation-systeme-classification-instruments.html" TargetMode="External"/><Relationship Id="rId7" Type="http://schemas.openxmlformats.org/officeDocument/2006/relationships/hyperlink" Target="http://www.gazette.gc.ca/rp-pr/p2/2019/2019-06-26/html/sor-dors190-fra.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canada.ca/fr/sante-canada/services/medicaments-produits-sante/legislation-lignes-directrices/loi-visant-proteger-canadiens-contre-drogues-dangereuses-loi-vanessa-modifications-loi-aliments-drogues-propos.html" TargetMode="External"/><Relationship Id="rId5" Type="http://schemas.openxmlformats.org/officeDocument/2006/relationships/hyperlink" Target="https://www.canada.ca/fr/sante-canada/services/medicaments-produits-sante/medeffet-canada.html" TargetMode="External"/><Relationship Id="rId4" Type="http://schemas.openxmlformats.org/officeDocument/2006/relationships/hyperlink" Target="https://www.canada.ca/content/dam/hc-sc/documents/services/drugs-health-products/medeffect-canada/adverse-reaction-reporting/drugs-devices/guidance/Mandatory-reporting-hospitals-fra.pdf" TargetMode="External"/><Relationship Id="rId9" Type="http://schemas.openxmlformats.org/officeDocument/2006/relationships/hyperlink" Target="mailto:hc.canada.vigilance.sc@canada.c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canada.ca/fr/sante-canada/services/medicaments-produits-sante/legislation-lignes-directrices/loi-visant-proteger-canadiens-contre-drogues-dangereuses-loi-vanessa-modifications-loi-aliments-drogues-propo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nada.ca/fr/sante-canada/services/medicaments-produits-sante/legislation-lignes-directrices/loi-visant-proteger-canadiens-contre-drogues-dangereuses-loi-vanessa-modifications-loi-aliments-drogues-propo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2938F7-7AC0-45C2-B426-7A53FA306849}"/>
              </a:ext>
            </a:extLst>
          </p:cNvPr>
          <p:cNvSpPr txBox="1">
            <a:spLocks noChangeArrowheads="1"/>
          </p:cNvSpPr>
          <p:nvPr/>
        </p:nvSpPr>
        <p:spPr bwMode="auto">
          <a:xfrm>
            <a:off x="1224643" y="1246240"/>
            <a:ext cx="9421586" cy="492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800" b="1" kern="1200">
                <a:solidFill>
                  <a:srgbClr val="4F0D1E"/>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2pPr>
            <a:lvl3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3pPr>
            <a:lvl4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4pPr>
            <a:lvl5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a:lstStyle>
          <a:p>
            <a:pPr algn="ctr">
              <a:defRPr/>
            </a:pPr>
            <a:r>
              <a:rPr kumimoji="0" lang="fr-CA" sz="3200" b="1" i="0" u="none" strike="noStrike" cap="none" normalizeH="0" baseline="0" noProof="0" dirty="0">
                <a:ln>
                  <a:noFill/>
                </a:ln>
                <a:solidFill>
                  <a:srgbClr val="1B416F"/>
                </a:solidFill>
                <a:uLnTx/>
                <a:uFillTx/>
                <a:latin typeface="Arial"/>
                <a:ea typeface="ＭＳ Ｐゴシック"/>
                <a:cs typeface="Arial"/>
              </a:rPr>
              <a:t>Obligation de déclaration des hôpitaux des réactions indésirables graves à un médicament et des incidents liés aux instruments médicaux</a:t>
            </a:r>
            <a:br>
              <a:rPr lang="fr-CA" sz="3200" b="1" i="0" u="none" strike="noStrike" cap="none" normalizeH="0" baseline="0" noProof="0" dirty="0">
                <a:ln>
                  <a:noFill/>
                </a:ln>
                <a:uLnTx/>
                <a:uFillTx/>
                <a:latin typeface="Arial" panose="020B0604020202020204" pitchFamily="34" charset="0"/>
                <a:ea typeface="ＭＳ Ｐゴシック"/>
                <a:cs typeface="Arial" panose="020B0604020202020204" pitchFamily="34" charset="0"/>
              </a:rPr>
            </a:br>
            <a:br>
              <a:rPr lang="fr-CA" sz="3200" b="1" i="0" u="none" strike="noStrike" cap="none" normalizeH="0" baseline="0" noProof="0" dirty="0">
                <a:ln>
                  <a:noFill/>
                </a:ln>
                <a:uLnTx/>
                <a:uFillTx/>
                <a:latin typeface="Arial" panose="020B0604020202020204" pitchFamily="34" charset="0"/>
                <a:ea typeface="ＭＳ Ｐゴシック"/>
                <a:cs typeface="Arial" panose="020B0604020202020204" pitchFamily="34" charset="0"/>
              </a:rPr>
            </a:br>
            <a:r>
              <a:rPr lang="fr-CA" dirty="0">
                <a:solidFill>
                  <a:srgbClr val="1B416F"/>
                </a:solidFill>
                <a:latin typeface="Arial"/>
                <a:ea typeface="ＭＳ Ｐゴシック"/>
                <a:cs typeface="Arial"/>
              </a:rPr>
              <a:t>Formation à l’appui de la déclaration obligatoire</a:t>
            </a:r>
          </a:p>
          <a:p>
            <a:pPr algn="ctr">
              <a:defRPr/>
            </a:pPr>
            <a:endParaRPr lang="en-CA" altLang="en-US" sz="3200" dirty="0">
              <a:solidFill>
                <a:schemeClr val="tx1"/>
              </a:solidFill>
              <a:latin typeface="Arial" panose="020B0604020202020204" pitchFamily="34" charset="0"/>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3200" b="1" i="0" u="none" strike="noStrike" cap="none" normalizeH="0" baseline="0" noProof="0" dirty="0">
                <a:ln>
                  <a:noFill/>
                </a:ln>
                <a:solidFill>
                  <a:schemeClr val="tx1"/>
                </a:solidFill>
                <a:uLnTx/>
                <a:uFillTx/>
                <a:latin typeface="Arial" panose="020B0604020202020204" pitchFamily="34" charset="0"/>
                <a:cs typeface="Arial" panose="020B0604020202020204" pitchFamily="34" charset="0"/>
              </a:rPr>
              <a:t>Module 1 :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3200" b="1" i="0" u="none" strike="noStrike" cap="none" normalizeH="0" baseline="0" noProof="0" dirty="0">
                <a:ln>
                  <a:noFill/>
                </a:ln>
                <a:solidFill>
                  <a:schemeClr val="tx1"/>
                </a:solidFill>
                <a:uLnTx/>
                <a:uFillTx/>
                <a:latin typeface="Arial" panose="020B0604020202020204" pitchFamily="34" charset="0"/>
                <a:cs typeface="Arial" panose="020B0604020202020204" pitchFamily="34" charset="0"/>
              </a:rPr>
              <a:t>Survol de la Loi de Vanessa </a:t>
            </a:r>
            <a:br>
              <a:rPr kumimoji="0" lang="fr-CA" sz="3200" b="1" i="0" u="none" strike="noStrike" cap="none" normalizeH="0" baseline="0" noProof="0" dirty="0">
                <a:ln>
                  <a:noFill/>
                </a:ln>
                <a:solidFill>
                  <a:schemeClr val="tx1"/>
                </a:solidFill>
                <a:uLnTx/>
                <a:uFillTx/>
                <a:latin typeface="Arial" panose="020B0604020202020204" pitchFamily="34" charset="0"/>
                <a:cs typeface="Arial" panose="020B0604020202020204" pitchFamily="34" charset="0"/>
              </a:rPr>
            </a:br>
            <a:r>
              <a:rPr kumimoji="0" lang="fr-CA" sz="3200" b="1" i="0" u="none" strike="noStrike" cap="none" normalizeH="0" baseline="0" noProof="0" dirty="0">
                <a:ln>
                  <a:noFill/>
                </a:ln>
                <a:solidFill>
                  <a:schemeClr val="tx1"/>
                </a:solidFill>
                <a:uLnTx/>
                <a:uFillTx/>
                <a:latin typeface="Arial" panose="020B0604020202020204" pitchFamily="34" charset="0"/>
                <a:cs typeface="Arial" panose="020B0604020202020204" pitchFamily="34" charset="0"/>
              </a:rPr>
              <a:t>et exigences de déclaration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DD4B96-AA44-4972-B347-6AD8D9440E93}"/>
              </a:ext>
            </a:extLst>
          </p:cNvPr>
          <p:cNvSpPr>
            <a:spLocks noGrp="1"/>
          </p:cNvSpPr>
          <p:nvPr>
            <p:ph type="title"/>
          </p:nvPr>
        </p:nvSpPr>
        <p:spPr/>
        <p:txBody>
          <a:bodyPr anchor="t"/>
          <a:lstStyle/>
          <a:p>
            <a:r>
              <a:rPr lang="fr-CA"/>
              <a:t>Qui était Vanessa?</a:t>
            </a:r>
          </a:p>
        </p:txBody>
      </p:sp>
      <p:sp>
        <p:nvSpPr>
          <p:cNvPr id="9" name="Content Placeholder 8">
            <a:extLst>
              <a:ext uri="{FF2B5EF4-FFF2-40B4-BE49-F238E27FC236}">
                <a16:creationId xmlns:a16="http://schemas.microsoft.com/office/drawing/2014/main" id="{511C1BE2-96B7-449A-BCA1-8CF123A4B5CD}"/>
              </a:ext>
            </a:extLst>
          </p:cNvPr>
          <p:cNvSpPr>
            <a:spLocks noGrp="1"/>
          </p:cNvSpPr>
          <p:nvPr>
            <p:ph idx="1"/>
          </p:nvPr>
        </p:nvSpPr>
        <p:spPr>
          <a:xfrm>
            <a:off x="854274" y="1136767"/>
            <a:ext cx="6722807" cy="4711256"/>
          </a:xfrm>
        </p:spPr>
        <p:txBody>
          <a:bodyPr vert="horz" lIns="91440" tIns="45720" rIns="91440" bIns="45720" rtlCol="0" anchor="t">
            <a:normAutofit/>
          </a:bodyPr>
          <a:lstStyle/>
          <a:p>
            <a:pPr marL="342900" lvl="0" indent="-342900" defTabSz="457200" eaLnBrk="0" fontAlgn="base" hangingPunct="0">
              <a:lnSpc>
                <a:spcPct val="110000"/>
              </a:lnSpc>
              <a:spcBef>
                <a:spcPts val="600"/>
              </a:spcBef>
              <a:spcAft>
                <a:spcPts val="1200"/>
              </a:spcAft>
              <a:buSzTx/>
              <a:defRPr/>
            </a:pPr>
            <a:r>
              <a:rPr lang="fr-CA">
                <a:solidFill>
                  <a:prstClr val="black"/>
                </a:solidFill>
                <a:latin typeface="Arial"/>
                <a:ea typeface="ＭＳ Ｐゴシック" pitchFamily="34" charset="-128"/>
              </a:rPr>
              <a:t>Vanessa Young est décédée en 2000, à l’âge de 15 ans, à la suite d’une arythmie cardiaque après avoir pris du </a:t>
            </a:r>
            <a:r>
              <a:rPr lang="fr-CA" err="1">
                <a:solidFill>
                  <a:prstClr val="black"/>
                </a:solidFill>
                <a:latin typeface="Arial"/>
                <a:ea typeface="ＭＳ Ｐゴシック" pitchFamily="34" charset="-128"/>
              </a:rPr>
              <a:t>cisapride</a:t>
            </a:r>
            <a:r>
              <a:rPr lang="fr-CA">
                <a:solidFill>
                  <a:prstClr val="black"/>
                </a:solidFill>
                <a:latin typeface="Arial"/>
                <a:ea typeface="ＭＳ Ｐゴシック" pitchFamily="34" charset="-128"/>
              </a:rPr>
              <a:t> (</a:t>
            </a:r>
            <a:r>
              <a:rPr lang="fr-CA" err="1">
                <a:solidFill>
                  <a:prstClr val="black"/>
                </a:solidFill>
                <a:latin typeface="Arial"/>
                <a:ea typeface="ＭＳ Ｐゴシック" pitchFamily="34" charset="-128"/>
              </a:rPr>
              <a:t>Prepulsid</a:t>
            </a:r>
            <a:r>
              <a:rPr lang="fr-CA" baseline="30000" err="1">
                <a:solidFill>
                  <a:prstClr val="black"/>
                </a:solidFill>
                <a:latin typeface="Arial"/>
                <a:ea typeface="ＭＳ Ｐゴシック" pitchFamily="34" charset="-128"/>
              </a:rPr>
              <a:t>MD</a:t>
            </a:r>
            <a:r>
              <a:rPr lang="fr-CA">
                <a:solidFill>
                  <a:prstClr val="black"/>
                </a:solidFill>
                <a:latin typeface="Arial"/>
                <a:ea typeface="ＭＳ Ｐゴシック" pitchFamily="34" charset="-128"/>
              </a:rPr>
              <a:t>) comme prescrit.</a:t>
            </a:r>
          </a:p>
          <a:p>
            <a:pPr marL="342900" lvl="0" indent="-342900" defTabSz="457200" eaLnBrk="0" fontAlgn="base" hangingPunct="0">
              <a:lnSpc>
                <a:spcPct val="110000"/>
              </a:lnSpc>
              <a:spcBef>
                <a:spcPts val="600"/>
              </a:spcBef>
              <a:spcAft>
                <a:spcPts val="1200"/>
              </a:spcAft>
              <a:buSzTx/>
              <a:defRPr/>
            </a:pPr>
            <a:r>
              <a:rPr lang="fr-CA">
                <a:solidFill>
                  <a:prstClr val="black"/>
                </a:solidFill>
                <a:latin typeface="Arial"/>
                <a:ea typeface="ＭＳ Ｐゴシック" pitchFamily="34" charset="-128"/>
              </a:rPr>
              <a:t>Une campagne en faveur d’une règlementation accrue des produits thérapeutiques a permis à Santé Canada d’obtenir des hôpitaux et de l’industrie des données sur l’innocuité des médicaments et </a:t>
            </a:r>
            <a:r>
              <a:rPr lang="fr-CA">
                <a:solidFill>
                  <a:srgbClr val="000000"/>
                </a:solidFill>
                <a:latin typeface="Arial"/>
                <a:ea typeface="ＭＳ Ｐゴシック" pitchFamily="34" charset="-128"/>
              </a:rPr>
              <a:t>des instruments </a:t>
            </a:r>
            <a:r>
              <a:rPr lang="fr-CA">
                <a:solidFill>
                  <a:prstClr val="black"/>
                </a:solidFill>
                <a:latin typeface="Arial"/>
                <a:ea typeface="ＭＳ Ｐゴシック" pitchFamily="34" charset="-128"/>
              </a:rPr>
              <a:t>médicaux.</a:t>
            </a:r>
          </a:p>
          <a:p>
            <a:pPr marL="342900" lvl="0" indent="-342900" defTabSz="457200" eaLnBrk="0" fontAlgn="base" hangingPunct="0">
              <a:lnSpc>
                <a:spcPct val="110000"/>
              </a:lnSpc>
              <a:spcBef>
                <a:spcPts val="600"/>
              </a:spcBef>
              <a:spcAft>
                <a:spcPts val="1200"/>
              </a:spcAft>
              <a:buSzTx/>
              <a:defRPr/>
            </a:pPr>
            <a:r>
              <a:rPr lang="fr-CA">
                <a:solidFill>
                  <a:prstClr val="black"/>
                </a:solidFill>
                <a:latin typeface="Arial"/>
                <a:ea typeface="ＭＳ Ｐゴシック" pitchFamily="34" charset="-128"/>
              </a:rPr>
              <a:t>La </a:t>
            </a:r>
            <a:r>
              <a:rPr lang="fr-CA" b="1">
                <a:solidFill>
                  <a:prstClr val="black"/>
                </a:solidFill>
                <a:latin typeface="Arial"/>
                <a:ea typeface="ＭＳ Ｐゴシック" pitchFamily="34" charset="-128"/>
              </a:rPr>
              <a:t>Loi de Vanessa</a:t>
            </a:r>
            <a:r>
              <a:rPr lang="fr-CA">
                <a:solidFill>
                  <a:prstClr val="black"/>
                </a:solidFill>
                <a:latin typeface="Arial"/>
                <a:ea typeface="ＭＳ Ｐゴシック" pitchFamily="34" charset="-128"/>
              </a:rPr>
              <a:t> a été promulguée en 2014. Les exigences de déclaration obligatoire entrent en vigueur le 16 décembre 2019.</a:t>
            </a:r>
          </a:p>
        </p:txBody>
      </p:sp>
      <p:pic>
        <p:nvPicPr>
          <p:cNvPr id="5" name="Picture 4">
            <a:extLst>
              <a:ext uri="{FF2B5EF4-FFF2-40B4-BE49-F238E27FC236}">
                <a16:creationId xmlns:a16="http://schemas.microsoft.com/office/drawing/2014/main" id="{3981E535-11B8-4F7F-866E-95E9DE35BE41}"/>
              </a:ext>
            </a:extLst>
          </p:cNvPr>
          <p:cNvPicPr>
            <a:picLocks noChangeAspect="1"/>
          </p:cNvPicPr>
          <p:nvPr/>
        </p:nvPicPr>
        <p:blipFill>
          <a:blip r:embed="rId3"/>
          <a:stretch>
            <a:fillRect/>
          </a:stretch>
        </p:blipFill>
        <p:spPr>
          <a:xfrm>
            <a:off x="7976323" y="1136767"/>
            <a:ext cx="3377477" cy="4084675"/>
          </a:xfrm>
          <a:prstGeom prst="rect">
            <a:avLst/>
          </a:prstGeom>
        </p:spPr>
      </p:pic>
    </p:spTree>
    <p:extLst>
      <p:ext uri="{BB962C8B-B14F-4D97-AF65-F5344CB8AC3E}">
        <p14:creationId xmlns:p14="http://schemas.microsoft.com/office/powerpoint/2010/main" val="268948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C43F12-1DC0-461F-BA94-BD13FBFC12A1}"/>
              </a:ext>
            </a:extLst>
          </p:cNvPr>
          <p:cNvSpPr>
            <a:spLocks noGrp="1"/>
          </p:cNvSpPr>
          <p:nvPr>
            <p:ph type="title"/>
          </p:nvPr>
        </p:nvSpPr>
        <p:spPr/>
        <p:txBody>
          <a:bodyPr anchor="t"/>
          <a:lstStyle/>
          <a:p>
            <a:r>
              <a:rPr lang="fr-CA">
                <a:latin typeface="Arial"/>
                <a:cs typeface="Arial"/>
              </a:rPr>
              <a:t>Pourquoi la déclaration obligatoire des RIM graves et des IIM est-elle importante?</a:t>
            </a:r>
          </a:p>
        </p:txBody>
      </p:sp>
      <p:sp>
        <p:nvSpPr>
          <p:cNvPr id="59395" name="Content Placeholder 4">
            <a:extLst>
              <a:ext uri="{FF2B5EF4-FFF2-40B4-BE49-F238E27FC236}">
                <a16:creationId xmlns:a16="http://schemas.microsoft.com/office/drawing/2014/main" id="{B5DAD161-306B-4BE3-A519-45A4C6C19342}"/>
              </a:ext>
            </a:extLst>
          </p:cNvPr>
          <p:cNvSpPr>
            <a:spLocks noGrp="1"/>
          </p:cNvSpPr>
          <p:nvPr>
            <p:ph idx="1"/>
          </p:nvPr>
        </p:nvSpPr>
        <p:spPr>
          <a:xfrm>
            <a:off x="838200" y="1507253"/>
            <a:ext cx="6806442" cy="4207747"/>
          </a:xfrm>
        </p:spPr>
        <p:txBody>
          <a:bodyPr vert="horz" lIns="91440" tIns="45720" rIns="91440" bIns="45720" rtlCol="0" anchor="t">
            <a:normAutofit lnSpcReduction="10000"/>
          </a:bodyPr>
          <a:lstStyle/>
          <a:p>
            <a:pPr>
              <a:lnSpc>
                <a:spcPct val="110000"/>
              </a:lnSpc>
              <a:spcBef>
                <a:spcPts val="600"/>
              </a:spcBef>
              <a:spcAft>
                <a:spcPts val="1200"/>
              </a:spcAft>
            </a:pPr>
            <a:r>
              <a:rPr lang="fr-CA" sz="2000">
                <a:latin typeface="Arial"/>
                <a:cs typeface="Arial"/>
              </a:rPr>
              <a:t>Santé Canada cherche continuellement des moyens de consolider sa base de connaissances sur la sécurité des produits pour améliorer la santé publique et les résultats cliniques des patients.</a:t>
            </a:r>
          </a:p>
          <a:p>
            <a:pPr>
              <a:lnSpc>
                <a:spcPct val="110000"/>
              </a:lnSpc>
              <a:spcBef>
                <a:spcPts val="600"/>
              </a:spcBef>
              <a:spcAft>
                <a:spcPts val="1200"/>
              </a:spcAft>
            </a:pPr>
            <a:r>
              <a:rPr lang="fr-CA">
                <a:latin typeface="Arial"/>
                <a:cs typeface="Arial"/>
              </a:rPr>
              <a:t>Les rapports de </a:t>
            </a:r>
            <a:r>
              <a:rPr lang="fr-CA">
                <a:solidFill>
                  <a:srgbClr val="000000"/>
                </a:solidFill>
                <a:latin typeface="Arial"/>
                <a:cs typeface="Arial"/>
              </a:rPr>
              <a:t>RIM graves et </a:t>
            </a:r>
            <a:r>
              <a:rPr lang="fr-CA">
                <a:latin typeface="Arial"/>
                <a:cs typeface="Arial"/>
              </a:rPr>
              <a:t>d’IIM sont d’importantes sources d’information pour la détection des nouveaux problèmes d’innocuité.</a:t>
            </a:r>
          </a:p>
          <a:p>
            <a:pPr>
              <a:lnSpc>
                <a:spcPct val="110000"/>
              </a:lnSpc>
              <a:spcBef>
                <a:spcPts val="600"/>
              </a:spcBef>
              <a:spcAft>
                <a:spcPts val="1200"/>
              </a:spcAft>
            </a:pPr>
            <a:r>
              <a:rPr lang="fr-CA" sz="2000">
                <a:latin typeface="Arial"/>
                <a:cs typeface="Arial"/>
              </a:rPr>
              <a:t>L’omission de déclaration et la mauvaise qualité des rapports posent problème dans tous les pays. Une revue systématique internationale a estimé que seulement 2 à 18 % (médiane d’environ 6 %) des RIM sont déclarées</a:t>
            </a:r>
            <a:r>
              <a:rPr lang="fr-CA" sz="2000" baseline="30000">
                <a:latin typeface="Arial"/>
                <a:cs typeface="Arial"/>
              </a:rPr>
              <a:t>1</a:t>
            </a:r>
            <a:r>
              <a:rPr lang="fr-CA" sz="2000">
                <a:latin typeface="Arial"/>
                <a:cs typeface="Arial"/>
              </a:rPr>
              <a:t>.</a:t>
            </a:r>
          </a:p>
        </p:txBody>
      </p:sp>
      <p:grpSp>
        <p:nvGrpSpPr>
          <p:cNvPr id="59397" name="Group 6">
            <a:extLst>
              <a:ext uri="{FF2B5EF4-FFF2-40B4-BE49-F238E27FC236}">
                <a16:creationId xmlns:a16="http://schemas.microsoft.com/office/drawing/2014/main" id="{6B1FBB43-7CC5-40ED-A690-D79D7882DF8D}"/>
              </a:ext>
            </a:extLst>
          </p:cNvPr>
          <p:cNvGrpSpPr>
            <a:grpSpLocks/>
          </p:cNvGrpSpPr>
          <p:nvPr/>
        </p:nvGrpSpPr>
        <p:grpSpPr bwMode="auto">
          <a:xfrm>
            <a:off x="7516812" y="1636808"/>
            <a:ext cx="4675188" cy="3606800"/>
            <a:chOff x="5123446" y="1885835"/>
            <a:chExt cx="4829350" cy="3606800"/>
          </a:xfrm>
        </p:grpSpPr>
        <p:graphicFrame>
          <p:nvGraphicFramePr>
            <p:cNvPr id="59399" name="Chart 7">
              <a:extLst>
                <a:ext uri="{FF2B5EF4-FFF2-40B4-BE49-F238E27FC236}">
                  <a16:creationId xmlns:a16="http://schemas.microsoft.com/office/drawing/2014/main" id="{7F1A0FA6-1B33-4DE9-A068-91208F0D8E94}"/>
                </a:ext>
              </a:extLst>
            </p:cNvPr>
            <p:cNvGraphicFramePr>
              <a:graphicFrameLocks/>
            </p:cNvGraphicFramePr>
            <p:nvPr>
              <p:extLst>
                <p:ext uri="{D42A27DB-BD31-4B8C-83A1-F6EECF244321}">
                  <p14:modId xmlns:p14="http://schemas.microsoft.com/office/powerpoint/2010/main" val="1868580029"/>
                </p:ext>
              </p:extLst>
            </p:nvPr>
          </p:nvGraphicFramePr>
          <p:xfrm>
            <a:off x="5123446" y="1885835"/>
            <a:ext cx="4829350" cy="3606800"/>
          </p:xfrm>
          <a:graphic>
            <a:graphicData uri="http://schemas.openxmlformats.org/presentationml/2006/ole">
              <mc:AlternateContent xmlns:mc="http://schemas.openxmlformats.org/markup-compatibility/2006">
                <mc:Choice xmlns:v="urn:schemas-microsoft-com:vml" Requires="v">
                  <p:oleObj spid="_x0000_s1026" r:id="rId4" imgW="4676037" imgH="3603048" progId="Excel.Chart.8">
                    <p:embed/>
                  </p:oleObj>
                </mc:Choice>
                <mc:Fallback>
                  <p:oleObj r:id="rId4" imgW="4676037" imgH="3603048" progId="Excel.Chart.8">
                    <p:embed/>
                    <p:pic>
                      <p:nvPicPr>
                        <p:cNvPr id="59399" name="Chart 7">
                          <a:extLst>
                            <a:ext uri="{FF2B5EF4-FFF2-40B4-BE49-F238E27FC236}">
                              <a16:creationId xmlns:a16="http://schemas.microsoft.com/office/drawing/2014/main" id="{7F1A0FA6-1B33-4DE9-A068-91208F0D8E9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446" y="1885835"/>
                          <a:ext cx="482935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DEE67F3E-BA4D-4895-8DEB-AF29C9673761}"/>
                </a:ext>
              </a:extLst>
            </p:cNvPr>
            <p:cNvSpPr txBox="1"/>
            <p:nvPr/>
          </p:nvSpPr>
          <p:spPr>
            <a:xfrm>
              <a:off x="6546833" y="3020445"/>
              <a:ext cx="1982576" cy="1030287"/>
            </a:xfrm>
            <a:prstGeom prst="rect">
              <a:avLst/>
            </a:prstGeom>
            <a:no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4400" b="1" i="0" u="none" strike="noStrike" cap="none" normalizeH="0" baseline="0" noProof="0" dirty="0">
                  <a:ln>
                    <a:noFill/>
                  </a:ln>
                  <a:solidFill>
                    <a:srgbClr val="C00000"/>
                  </a:solidFill>
                  <a:uLnTx/>
                  <a:uFillTx/>
                  <a:latin typeface="Arial"/>
                  <a:ea typeface="ＭＳ Ｐゴシック" panose="020B0600070205080204" pitchFamily="34" charset="-128"/>
                  <a:cs typeface="+mn-cs"/>
                </a:rPr>
                <a:t>~6 %</a:t>
              </a:r>
              <a:r>
                <a:rPr kumimoji="0" lang="fr-CA" sz="4400" b="1" i="0" u="none" strike="noStrike" cap="none" normalizeH="0" baseline="0" noProof="0" dirty="0">
                  <a:ln>
                    <a:noFill/>
                  </a:ln>
                  <a:solidFill>
                    <a:srgbClr val="FF0000"/>
                  </a:solidFill>
                  <a:uLnTx/>
                  <a:uFillTx/>
                  <a:latin typeface="Arial"/>
                  <a:ea typeface="ＭＳ Ｐゴシック" panose="020B0600070205080204" pitchFamily="34" charset="-128"/>
                  <a:cs typeface="+mn-cs"/>
                </a:rPr>
                <a:t>        </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CA" sz="6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1100" b="1" i="0" u="none" strike="noStrike" cap="none" normalizeH="0" baseline="0" noProof="0" dirty="0">
                  <a:ln>
                    <a:noFill/>
                  </a:ln>
                  <a:solidFill>
                    <a:srgbClr val="C00000"/>
                  </a:solidFill>
                  <a:uLnTx/>
                  <a:uFillTx/>
                  <a:latin typeface="Arial"/>
                  <a:ea typeface="ＭＳ Ｐゴシック" panose="020B0600070205080204" pitchFamily="34" charset="-128"/>
                  <a:cs typeface="+mn-cs"/>
                </a:rPr>
                <a:t>des RIM sont signalé</a:t>
              </a:r>
              <a:r>
                <a:rPr kumimoji="0" lang="fr-CA" sz="1100" b="1" i="0" u="none" cap="none" normalizeH="0" baseline="0" noProof="0" dirty="0">
                  <a:ln>
                    <a:noFill/>
                  </a:ln>
                  <a:solidFill>
                    <a:srgbClr val="C00000"/>
                  </a:solidFill>
                  <a:uLnTx/>
                  <a:uFillTx/>
                  <a:latin typeface="Arial"/>
                  <a:ea typeface="ＭＳ Ｐゴシック" panose="020B0600070205080204" pitchFamily="34" charset="-128"/>
                  <a:cs typeface="+mn-cs"/>
                </a:rPr>
                <a:t>e</a:t>
              </a:r>
              <a:r>
                <a:rPr kumimoji="0" lang="fr-CA" sz="1100" b="1" i="0" u="none" strike="noStrike" cap="none" normalizeH="0" baseline="0" noProof="0" dirty="0">
                  <a:ln>
                    <a:noFill/>
                  </a:ln>
                  <a:solidFill>
                    <a:srgbClr val="C00000"/>
                  </a:solidFill>
                  <a:uLnTx/>
                  <a:uFillTx/>
                  <a:latin typeface="Arial"/>
                  <a:ea typeface="ＭＳ Ｐゴシック" panose="020B0600070205080204" pitchFamily="34" charset="-128"/>
                  <a:cs typeface="+mn-cs"/>
                </a:rPr>
                <a:t>s</a:t>
              </a:r>
            </a:p>
          </p:txBody>
        </p:sp>
      </p:grpSp>
      <p:sp>
        <p:nvSpPr>
          <p:cNvPr id="59398" name="Text Box 4">
            <a:extLst>
              <a:ext uri="{FF2B5EF4-FFF2-40B4-BE49-F238E27FC236}">
                <a16:creationId xmlns:a16="http://schemas.microsoft.com/office/drawing/2014/main" id="{303AA4E0-5A72-4914-A554-3D1600653F91}"/>
              </a:ext>
            </a:extLst>
          </p:cNvPr>
          <p:cNvSpPr txBox="1">
            <a:spLocks noChangeArrowheads="1"/>
          </p:cNvSpPr>
          <p:nvPr/>
        </p:nvSpPr>
        <p:spPr bwMode="auto">
          <a:xfrm>
            <a:off x="838200" y="6086271"/>
            <a:ext cx="96517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CA" sz="1200" b="0" i="0" u="none" strike="noStrike" cap="none" normalizeH="0" baseline="30000" noProof="0">
                <a:ln>
                  <a:noFill/>
                </a:ln>
                <a:solidFill>
                  <a:prstClr val="black"/>
                </a:solidFill>
                <a:uLnTx/>
                <a:uFillTx/>
                <a:latin typeface="Arial" panose="020B0604020202020204" pitchFamily="34" charset="0"/>
                <a:ea typeface="ＭＳ Ｐゴシック" panose="020B0600070205080204" pitchFamily="34" charset="-128"/>
                <a:cs typeface="+mn-cs"/>
              </a:rPr>
              <a:t>1 </a:t>
            </a:r>
            <a:r>
              <a:rPr kumimoji="0" lang="fr-CA" sz="1200" b="0" i="0" u="none" strike="noStrike" cap="none" normalizeH="0" baseline="0" noProof="0">
                <a:ln>
                  <a:noFill/>
                </a:ln>
                <a:solidFill>
                  <a:prstClr val="black"/>
                </a:solidFill>
                <a:uLnTx/>
                <a:uFillTx/>
                <a:latin typeface="Arial" panose="020B0604020202020204" pitchFamily="34" charset="0"/>
                <a:ea typeface="ＭＳ Ｐゴシック" panose="020B0600070205080204" pitchFamily="34" charset="-128"/>
                <a:cs typeface="+mn-cs"/>
              </a:rPr>
              <a:t>Hazell</a:t>
            </a:r>
            <a:r>
              <a:rPr lang="fr-CA" sz="1200">
                <a:solidFill>
                  <a:prstClr val="black"/>
                </a:solidFill>
              </a:rPr>
              <a:t> L, Shakir SAW</a:t>
            </a:r>
            <a:r>
              <a:rPr kumimoji="0" lang="fr-CA" sz="1200" b="0" i="0" u="none" strike="noStrike" cap="none" normalizeH="0" baseline="0" noProof="0">
                <a:ln>
                  <a:noFill/>
                </a:ln>
                <a:solidFill>
                  <a:prstClr val="black"/>
                </a:solidFill>
                <a:uLnTx/>
                <a:uFillTx/>
                <a:latin typeface="Arial" panose="020B0604020202020204" pitchFamily="34" charset="0"/>
                <a:ea typeface="ＭＳ Ｐゴシック" panose="020B0600070205080204" pitchFamily="34" charset="-128"/>
                <a:cs typeface="+mn-cs"/>
              </a:rPr>
              <a:t>. Under-reporting of adverse drug reactions: a systematic review. Drug Saf. 2006;29(5):</a:t>
            </a:r>
            <a:r>
              <a:rPr kumimoji="0" lang="fr-CA" sz="1200" b="0" i="0" u="none" strike="noStrike" cap="none" normalizeH="0" noProof="0">
                <a:ln>
                  <a:noFill/>
                </a:ln>
                <a:solidFill>
                  <a:prstClr val="black"/>
                </a:solidFill>
                <a:uLnTx/>
                <a:uFillTx/>
                <a:latin typeface="Arial" panose="020B0604020202020204" pitchFamily="34" charset="0"/>
                <a:ea typeface="ＭＳ Ｐゴシック" panose="020B0600070205080204" pitchFamily="34" charset="-128"/>
                <a:cs typeface="+mn-cs"/>
              </a:rPr>
              <a:t>385-396.</a:t>
            </a:r>
          </a:p>
        </p:txBody>
      </p:sp>
      <p:sp>
        <p:nvSpPr>
          <p:cNvPr id="10" name="Title 1">
            <a:extLst>
              <a:ext uri="{FF2B5EF4-FFF2-40B4-BE49-F238E27FC236}">
                <a16:creationId xmlns:a16="http://schemas.microsoft.com/office/drawing/2014/main" id="{C26C4DCE-3726-4145-B0CF-0298DC0E8546}"/>
              </a:ext>
            </a:extLst>
          </p:cNvPr>
          <p:cNvSpPr txBox="1">
            <a:spLocks/>
          </p:cNvSpPr>
          <p:nvPr/>
        </p:nvSpPr>
        <p:spPr>
          <a:xfrm>
            <a:off x="838200" y="3651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1B416F"/>
                </a:solidFill>
                <a:latin typeface="Arial" panose="020B0604020202020204" pitchFamily="34" charset="0"/>
                <a:ea typeface="+mj-ea"/>
                <a:cs typeface="Arial" panose="020B0604020202020204" pitchFamily="34" charset="0"/>
              </a:defRPr>
            </a:lvl1pPr>
          </a:lstStyle>
          <a:p>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F9D1CC4-6B3D-4234-B788-F6EBE655054B}"/>
              </a:ext>
            </a:extLst>
          </p:cNvPr>
          <p:cNvGrpSpPr/>
          <p:nvPr/>
        </p:nvGrpSpPr>
        <p:grpSpPr>
          <a:xfrm>
            <a:off x="842967" y="1335702"/>
            <a:ext cx="10945747" cy="5315196"/>
            <a:chOff x="747958" y="2239762"/>
            <a:chExt cx="10506064" cy="2678419"/>
          </a:xfrm>
        </p:grpSpPr>
        <p:cxnSp>
          <p:nvCxnSpPr>
            <p:cNvPr id="15" name="Straight Connector 14">
              <a:extLst>
                <a:ext uri="{FF2B5EF4-FFF2-40B4-BE49-F238E27FC236}">
                  <a16:creationId xmlns:a16="http://schemas.microsoft.com/office/drawing/2014/main" id="{98DE9BBF-9BDF-4F64-8CBD-451E983B6D1E}"/>
                </a:ext>
              </a:extLst>
            </p:cNvPr>
            <p:cNvCxnSpPr>
              <a:cxnSpLocks/>
            </p:cNvCxnSpPr>
            <p:nvPr/>
          </p:nvCxnSpPr>
          <p:spPr>
            <a:xfrm>
              <a:off x="10028956" y="2491320"/>
              <a:ext cx="0" cy="1076558"/>
            </a:xfrm>
            <a:prstGeom prst="line">
              <a:avLst/>
            </a:prstGeom>
            <a:solidFill>
              <a:srgbClr val="FFFFFF"/>
            </a:solidFill>
            <a:ln w="28575" cap="flat" cmpd="sng" algn="ctr">
              <a:solidFill>
                <a:schemeClr val="accent2">
                  <a:lumMod val="75000"/>
                </a:schemeClr>
              </a:solidFill>
              <a:prstDash val="solid"/>
              <a:miter lim="800000"/>
            </a:ln>
            <a:effectLst/>
          </p:spPr>
        </p:cxnSp>
        <p:cxnSp>
          <p:nvCxnSpPr>
            <p:cNvPr id="5" name="Straight Connector 4">
              <a:extLst>
                <a:ext uri="{FF2B5EF4-FFF2-40B4-BE49-F238E27FC236}">
                  <a16:creationId xmlns:a16="http://schemas.microsoft.com/office/drawing/2014/main" id="{9755ECB4-7712-4327-A0CF-576BA0B1B9FE}"/>
                </a:ext>
              </a:extLst>
            </p:cNvPr>
            <p:cNvCxnSpPr>
              <a:cxnSpLocks/>
            </p:cNvCxnSpPr>
            <p:nvPr/>
          </p:nvCxnSpPr>
          <p:spPr>
            <a:xfrm>
              <a:off x="1991318" y="2491320"/>
              <a:ext cx="0" cy="1119009"/>
            </a:xfrm>
            <a:prstGeom prst="line">
              <a:avLst/>
            </a:prstGeom>
            <a:solidFill>
              <a:srgbClr val="FFFFFF"/>
            </a:solidFill>
            <a:ln w="28575" cap="flat" cmpd="sng" algn="ctr">
              <a:solidFill>
                <a:schemeClr val="accent2">
                  <a:lumMod val="75000"/>
                </a:schemeClr>
              </a:solidFill>
              <a:prstDash val="solid"/>
              <a:miter lim="800000"/>
            </a:ln>
            <a:effectLst/>
          </p:spPr>
        </p:cxnSp>
        <p:cxnSp>
          <p:nvCxnSpPr>
            <p:cNvPr id="6" name="Straight Connector 5">
              <a:extLst>
                <a:ext uri="{FF2B5EF4-FFF2-40B4-BE49-F238E27FC236}">
                  <a16:creationId xmlns:a16="http://schemas.microsoft.com/office/drawing/2014/main" id="{17D70D13-DB59-42B8-91D4-855ADA485522}"/>
                </a:ext>
              </a:extLst>
            </p:cNvPr>
            <p:cNvCxnSpPr>
              <a:cxnSpLocks/>
            </p:cNvCxnSpPr>
            <p:nvPr/>
          </p:nvCxnSpPr>
          <p:spPr>
            <a:xfrm>
              <a:off x="7338000" y="2491320"/>
              <a:ext cx="0" cy="1150575"/>
            </a:xfrm>
            <a:prstGeom prst="line">
              <a:avLst/>
            </a:prstGeom>
            <a:solidFill>
              <a:srgbClr val="FFFFFF"/>
            </a:solidFill>
            <a:ln w="28575" cap="flat" cmpd="sng" algn="ctr">
              <a:solidFill>
                <a:schemeClr val="accent2">
                  <a:lumMod val="75000"/>
                </a:schemeClr>
              </a:solidFill>
              <a:prstDash val="solid"/>
              <a:miter lim="800000"/>
            </a:ln>
            <a:effectLst/>
          </p:spPr>
        </p:cxnSp>
        <p:cxnSp>
          <p:nvCxnSpPr>
            <p:cNvPr id="7" name="Straight Connector 6">
              <a:extLst>
                <a:ext uri="{FF2B5EF4-FFF2-40B4-BE49-F238E27FC236}">
                  <a16:creationId xmlns:a16="http://schemas.microsoft.com/office/drawing/2014/main" id="{9051D719-60EC-4143-979A-DC44B7033618}"/>
                </a:ext>
              </a:extLst>
            </p:cNvPr>
            <p:cNvCxnSpPr>
              <a:cxnSpLocks/>
            </p:cNvCxnSpPr>
            <p:nvPr/>
          </p:nvCxnSpPr>
          <p:spPr>
            <a:xfrm>
              <a:off x="4663979" y="2491320"/>
              <a:ext cx="0" cy="1150577"/>
            </a:xfrm>
            <a:prstGeom prst="line">
              <a:avLst/>
            </a:prstGeom>
            <a:solidFill>
              <a:srgbClr val="FFFFFF"/>
            </a:solidFill>
            <a:ln w="28575" cap="flat" cmpd="sng" algn="ctr">
              <a:solidFill>
                <a:schemeClr val="accent2">
                  <a:lumMod val="75000"/>
                </a:schemeClr>
              </a:solidFill>
              <a:prstDash val="solid"/>
              <a:miter lim="800000"/>
            </a:ln>
            <a:effectLst/>
          </p:spPr>
        </p:cxnSp>
        <p:sp>
          <p:nvSpPr>
            <p:cNvPr id="8" name="Rectangle 7">
              <a:extLst>
                <a:ext uri="{FF2B5EF4-FFF2-40B4-BE49-F238E27FC236}">
                  <a16:creationId xmlns:a16="http://schemas.microsoft.com/office/drawing/2014/main" id="{4BE18889-6030-4823-B9C0-5CF74E6AE134}"/>
                </a:ext>
              </a:extLst>
            </p:cNvPr>
            <p:cNvSpPr/>
            <p:nvPr/>
          </p:nvSpPr>
          <p:spPr bwMode="auto">
            <a:xfrm>
              <a:off x="747958" y="290685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bIns="252000"/>
            <a:lstStyle/>
            <a:p>
              <a:pPr marR="0" lvl="0" algn="l" defTabSz="914400" rtl="0" eaLnBrk="1" fontAlgn="auto" latinLnBrk="0" hangingPunct="1">
                <a:lnSpc>
                  <a:spcPct val="100000"/>
                </a:lnSpc>
                <a:spcBef>
                  <a:spcPts val="600"/>
                </a:spcBef>
                <a:spcAft>
                  <a:spcPts val="0"/>
                </a:spcAft>
                <a:buClrTx/>
                <a:buSzTx/>
                <a:tabLst/>
                <a:defRPr/>
              </a:pPr>
              <a:r>
                <a:rPr kumimoji="0" lang="fr-CA" sz="20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LA DÉTECTION</a:t>
              </a:r>
            </a:p>
            <a:p>
              <a:pPr lvl="0">
                <a:spcBef>
                  <a:spcPts val="600"/>
                </a:spcBef>
                <a:defRPr/>
              </a:pPr>
              <a:r>
                <a:rPr lang="fr-CA" sz="2000">
                  <a:solidFill>
                    <a:prstClr val="black"/>
                  </a:solidFill>
                  <a:latin typeface="Arial" panose="020B0604020202020204" pitchFamily="34" charset="0"/>
                  <a:ea typeface="+mn-ea"/>
                  <a:cs typeface="Arial" panose="020B0604020202020204" pitchFamily="34" charset="0"/>
                </a:rPr>
                <a:t>de</a:t>
              </a: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 nouveaux </a:t>
              </a:r>
              <a:r>
                <a:rPr kumimoji="0" lang="fr-CA" sz="20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problèmes d’innocuité liés aux médicaments et aux </a:t>
              </a:r>
              <a:r>
                <a:rPr lang="fr-CA" sz="2000">
                  <a:solidFill>
                    <a:srgbClr val="000000"/>
                  </a:solidFill>
                  <a:latin typeface="Arial" panose="020B0604020202020204" pitchFamily="34" charset="0"/>
                  <a:cs typeface="Arial" panose="020B0604020202020204" pitchFamily="34" charset="0"/>
                </a:rPr>
                <a:t>instruments</a:t>
              </a:r>
              <a:r>
                <a:rPr kumimoji="0" lang="fr-CA" sz="20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 </a:t>
              </a: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médicaux 	</a:t>
              </a:r>
            </a:p>
          </p:txBody>
        </p:sp>
        <p:sp>
          <p:nvSpPr>
            <p:cNvPr id="9" name="Rectangle 8">
              <a:extLst>
                <a:ext uri="{FF2B5EF4-FFF2-40B4-BE49-F238E27FC236}">
                  <a16:creationId xmlns:a16="http://schemas.microsoft.com/office/drawing/2014/main" id="{EC7BC41F-D834-4F58-A888-4BA07287BD19}"/>
                </a:ext>
              </a:extLst>
            </p:cNvPr>
            <p:cNvSpPr/>
            <p:nvPr/>
          </p:nvSpPr>
          <p:spPr bwMode="auto">
            <a:xfrm>
              <a:off x="3421979" y="291211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bIns="252000"/>
            <a:lstStyle/>
            <a:p>
              <a:pPr marR="0" lvl="0" algn="l" defTabSz="914400" rtl="0" eaLnBrk="1" fontAlgn="auto" latinLnBrk="0" hangingPunct="1">
                <a:lnSpc>
                  <a:spcPct val="100000"/>
                </a:lnSpc>
                <a:spcBef>
                  <a:spcPts val="600"/>
                </a:spcBef>
                <a:spcAft>
                  <a:spcPts val="0"/>
                </a:spcAft>
                <a:buClrTx/>
                <a:buSzTx/>
                <a:tabLst/>
                <a:defRPr/>
              </a:pPr>
              <a:r>
                <a:rPr kumimoji="0" lang="fr-CA" sz="20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L’ÉVALUATION </a:t>
              </a:r>
            </a:p>
            <a:p>
              <a:pPr marL="0" marR="0" lvl="0" indent="0" algn="l" defTabSz="914400" rtl="0" eaLnBrk="1" fontAlgn="auto" latinLnBrk="0" hangingPunct="1">
                <a:lnSpc>
                  <a:spcPct val="100000"/>
                </a:lnSpc>
                <a:spcBef>
                  <a:spcPts val="600"/>
                </a:spcBef>
                <a:spcAft>
                  <a:spcPts val="0"/>
                </a:spcAft>
                <a:buClrTx/>
                <a:buSzTx/>
                <a:buFontTx/>
                <a:buNone/>
                <a:tabLst/>
                <a:defRPr/>
              </a:pPr>
              <a:r>
                <a:rPr lang="fr-CA" sz="2000">
                  <a:solidFill>
                    <a:srgbClr val="000000"/>
                  </a:solidFill>
                  <a:latin typeface="Arial" panose="020B0604020202020204" pitchFamily="34" charset="0"/>
                  <a:ea typeface="+mn-ea"/>
                  <a:cs typeface="Arial" panose="020B0604020202020204" pitchFamily="34" charset="0"/>
                </a:rPr>
                <a:t>des</a:t>
              </a:r>
              <a:r>
                <a:rPr kumimoji="0" lang="fr-CA" sz="20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 risques par rapport aux avantages des médicaments et des instruments </a:t>
              </a: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médicaux 	</a:t>
              </a:r>
            </a:p>
          </p:txBody>
        </p:sp>
        <p:sp>
          <p:nvSpPr>
            <p:cNvPr id="10" name="Rectangle 9">
              <a:extLst>
                <a:ext uri="{FF2B5EF4-FFF2-40B4-BE49-F238E27FC236}">
                  <a16:creationId xmlns:a16="http://schemas.microsoft.com/office/drawing/2014/main" id="{CAD456B4-16EC-4728-9E80-A9B9C0539C05}"/>
                </a:ext>
              </a:extLst>
            </p:cNvPr>
            <p:cNvSpPr/>
            <p:nvPr/>
          </p:nvSpPr>
          <p:spPr bwMode="auto">
            <a:xfrm>
              <a:off x="6096000" y="291211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rIns="108000" bIns="252000"/>
            <a:lstStyle/>
            <a:p>
              <a:pPr marR="0" lvl="0" algn="l" defTabSz="914400" rtl="0" eaLnBrk="1" fontAlgn="auto" latinLnBrk="0" hangingPunct="1">
                <a:lnSpc>
                  <a:spcPct val="100000"/>
                </a:lnSpc>
                <a:spcBef>
                  <a:spcPts val="600"/>
                </a:spcBef>
                <a:spcAft>
                  <a:spcPts val="0"/>
                </a:spcAft>
                <a:buClrTx/>
                <a:buSzTx/>
                <a:tabLst/>
                <a:defRPr/>
              </a:pPr>
              <a:r>
                <a:rPr kumimoji="0" lang="fr-CA" sz="20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LA MISE EN COMMUN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des apprentissages, notamment des mises en garde </a:t>
              </a:r>
              <a:r>
                <a:rPr kumimoji="0" lang="fr-CA" sz="2000" b="0" i="0" u="none" strike="noStrike" cap="none" normalizeH="0" noProof="0">
                  <a:ln>
                    <a:noFill/>
                  </a:ln>
                  <a:solidFill>
                    <a:prstClr val="black"/>
                  </a:solidFill>
                  <a:uLnTx/>
                  <a:uFillTx/>
                  <a:latin typeface="Arial" panose="020B0604020202020204" pitchFamily="34" charset="0"/>
                  <a:ea typeface="+mn-ea"/>
                  <a:cs typeface="Arial" panose="020B0604020202020204" pitchFamily="34" charset="0"/>
                </a:rPr>
                <a:t>et des avis </a:t>
              </a: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à l’intention des fournisseurs de soins de santé, des patients et des intervenants</a:t>
              </a:r>
            </a:p>
          </p:txBody>
        </p:sp>
        <p:sp>
          <p:nvSpPr>
            <p:cNvPr id="11" name="Rectangle 10">
              <a:extLst>
                <a:ext uri="{FF2B5EF4-FFF2-40B4-BE49-F238E27FC236}">
                  <a16:creationId xmlns:a16="http://schemas.microsoft.com/office/drawing/2014/main" id="{CC798778-2BE3-4F14-812E-16CD68A445B2}"/>
                </a:ext>
              </a:extLst>
            </p:cNvPr>
            <p:cNvSpPr/>
            <p:nvPr/>
          </p:nvSpPr>
          <p:spPr>
            <a:xfrm>
              <a:off x="1989959" y="2239762"/>
              <a:ext cx="8038387" cy="404391"/>
            </a:xfrm>
            <a:prstGeom prst="rect">
              <a:avLst/>
            </a:prstGeom>
            <a:ln w="3810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anchor="ctr"/>
            <a:lstStyle/>
            <a:p>
              <a:pPr lvl="0" algn="ctr">
                <a:defRPr/>
              </a:pPr>
              <a:r>
                <a:rPr kumimoji="0" lang="fr-CA" sz="24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La déclaration des </a:t>
              </a:r>
              <a:r>
                <a:rPr kumimoji="0" lang="fr-CA" sz="2400" b="1"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RIM </a:t>
              </a:r>
              <a:r>
                <a:rPr lang="fr-CA" sz="2400" b="1">
                  <a:solidFill>
                    <a:srgbClr val="000000"/>
                  </a:solidFill>
                  <a:latin typeface="Arial" panose="020B0604020202020204" pitchFamily="34" charset="0"/>
                  <a:cs typeface="Arial" panose="020B0604020202020204" pitchFamily="34" charset="0"/>
                </a:rPr>
                <a:t>graves et </a:t>
              </a:r>
              <a:r>
                <a:rPr kumimoji="0" lang="fr-CA" sz="24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des IIM permet :</a:t>
              </a:r>
            </a:p>
          </p:txBody>
        </p:sp>
        <p:sp>
          <p:nvSpPr>
            <p:cNvPr id="12" name="Rectangle 11">
              <a:extLst>
                <a:ext uri="{FF2B5EF4-FFF2-40B4-BE49-F238E27FC236}">
                  <a16:creationId xmlns:a16="http://schemas.microsoft.com/office/drawing/2014/main" id="{C419229C-97D0-4D89-AB8A-4BEAC69D9DAB}"/>
                </a:ext>
              </a:extLst>
            </p:cNvPr>
            <p:cNvSpPr/>
            <p:nvPr/>
          </p:nvSpPr>
          <p:spPr bwMode="auto">
            <a:xfrm>
              <a:off x="8770022" y="291211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rIns="36000" bIns="252000" anchor="t" anchorCtr="0"/>
            <a:lstStyle/>
            <a:p>
              <a:pPr marR="0" lvl="0" algn="l" defTabSz="914400" rtl="0" eaLnBrk="1" fontAlgn="auto" latinLnBrk="0" hangingPunct="1">
                <a:lnSpc>
                  <a:spcPct val="100000"/>
                </a:lnSpc>
                <a:spcBef>
                  <a:spcPts val="600"/>
                </a:spcBef>
                <a:spcAft>
                  <a:spcPts val="0"/>
                </a:spcAft>
                <a:buClrTx/>
                <a:buSzTx/>
                <a:tabLst/>
                <a:defRPr/>
              </a:pPr>
              <a:r>
                <a:rPr kumimoji="0" lang="fr-CA" sz="20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L’AMÉLIORATION</a:t>
              </a:r>
            </a:p>
            <a:p>
              <a:pPr marL="0" marR="0" lvl="0" indent="0" algn="l" defTabSz="914400" rtl="0" eaLnBrk="1" fontAlgn="auto" latinLnBrk="0" hangingPunct="1">
                <a:lnSpc>
                  <a:spcPct val="100000"/>
                </a:lnSpc>
                <a:spcBef>
                  <a:spcPts val="600"/>
                </a:spcBef>
                <a:spcAft>
                  <a:spcPts val="0"/>
                </a:spcAft>
                <a:buClrTx/>
                <a:buSzTx/>
                <a:buFontTx/>
                <a:buNone/>
                <a:tabLst/>
                <a:defRPr/>
              </a:pPr>
              <a:r>
                <a:rPr lang="fr-CA" sz="2000">
                  <a:solidFill>
                    <a:prstClr val="black"/>
                  </a:solidFill>
                  <a:latin typeface="Arial" panose="020B0604020202020204" pitchFamily="34" charset="0"/>
                  <a:ea typeface="+mn-ea"/>
                  <a:cs typeface="Arial" panose="020B0604020202020204" pitchFamily="34" charset="0"/>
                </a:rPr>
                <a:t>de la</a:t>
              </a: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 sécurité des produits par des mesures d’atténuation des risques, comme une modification de l’étiquetage, une mise à jour de l’information sur les produits ou un rappel.</a:t>
              </a:r>
            </a:p>
          </p:txBody>
        </p:sp>
      </p:grpSp>
      <p:sp>
        <p:nvSpPr>
          <p:cNvPr id="14" name="Title 1">
            <a:extLst>
              <a:ext uri="{FF2B5EF4-FFF2-40B4-BE49-F238E27FC236}">
                <a16:creationId xmlns:a16="http://schemas.microsoft.com/office/drawing/2014/main" id="{0E4C2DBC-2A42-4C3F-A4A4-B049958B141A}"/>
              </a:ext>
            </a:extLst>
          </p:cNvPr>
          <p:cNvSpPr>
            <a:spLocks noGrp="1"/>
          </p:cNvSpPr>
          <p:nvPr>
            <p:ph type="title"/>
          </p:nvPr>
        </p:nvSpPr>
        <p:spPr>
          <a:xfrm>
            <a:off x="838199" y="355269"/>
            <a:ext cx="10950515" cy="802493"/>
          </a:xfrm>
        </p:spPr>
        <p:txBody>
          <a:bodyPr anchor="t">
            <a:normAutofit/>
          </a:bodyPr>
          <a:lstStyle/>
          <a:p>
            <a:r>
              <a:rPr lang="fr-CA" dirty="0"/>
              <a:t>Quels sont les avantages de déclarer les </a:t>
            </a:r>
            <a:r>
              <a:rPr lang="fr-CA" dirty="0">
                <a:latin typeface="Arial"/>
                <a:cs typeface="Arial"/>
              </a:rPr>
              <a:t>RIM graves et les IIM</a:t>
            </a:r>
            <a:r>
              <a:rPr lang="fr-CA" dirty="0"/>
              <a:t>?</a:t>
            </a:r>
          </a:p>
        </p:txBody>
      </p:sp>
    </p:spTree>
    <p:extLst>
      <p:ext uri="{BB962C8B-B14F-4D97-AF65-F5344CB8AC3E}">
        <p14:creationId xmlns:p14="http://schemas.microsoft.com/office/powerpoint/2010/main" val="40825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B391-7A54-4264-AC75-0EA14DB2C211}"/>
              </a:ext>
            </a:extLst>
          </p:cNvPr>
          <p:cNvSpPr>
            <a:spLocks noGrp="1"/>
          </p:cNvSpPr>
          <p:nvPr>
            <p:ph type="title"/>
          </p:nvPr>
        </p:nvSpPr>
        <p:spPr>
          <a:xfrm>
            <a:off x="838200" y="498937"/>
            <a:ext cx="10515600" cy="1325563"/>
          </a:xfrm>
        </p:spPr>
        <p:txBody>
          <a:bodyPr anchor="t"/>
          <a:lstStyle/>
          <a:p>
            <a:r>
              <a:rPr lang="fr-CA">
                <a:latin typeface="Arial"/>
                <a:cs typeface="Arial"/>
              </a:rPr>
              <a:t>Déclaration des RIM graves et des IIM et apprentissages</a:t>
            </a:r>
            <a:r>
              <a:rPr lang="fr-CA" i="1">
                <a:latin typeface="Arial"/>
                <a:cs typeface="Arial"/>
              </a:rPr>
              <a:t> </a:t>
            </a:r>
          </a:p>
        </p:txBody>
      </p:sp>
      <p:sp>
        <p:nvSpPr>
          <p:cNvPr id="3" name="Content Placeholder 2">
            <a:extLst>
              <a:ext uri="{FF2B5EF4-FFF2-40B4-BE49-F238E27FC236}">
                <a16:creationId xmlns:a16="http://schemas.microsoft.com/office/drawing/2014/main" id="{2C9F9CE3-E66D-4543-B7B4-7E5C34CED279}"/>
              </a:ext>
            </a:extLst>
          </p:cNvPr>
          <p:cNvSpPr>
            <a:spLocks noGrp="1"/>
          </p:cNvSpPr>
          <p:nvPr>
            <p:ph idx="1"/>
          </p:nvPr>
        </p:nvSpPr>
        <p:spPr/>
        <p:txBody>
          <a:bodyPr/>
          <a:lstStyle/>
          <a:p>
            <a:endParaRPr lang="en-CA"/>
          </a:p>
          <a:p>
            <a:endParaRPr lang="en-CA"/>
          </a:p>
          <a:p>
            <a:endParaRPr lang="en-CA"/>
          </a:p>
        </p:txBody>
      </p:sp>
      <p:sp>
        <p:nvSpPr>
          <p:cNvPr id="5" name="TextBox 4">
            <a:extLst>
              <a:ext uri="{FF2B5EF4-FFF2-40B4-BE49-F238E27FC236}">
                <a16:creationId xmlns:a16="http://schemas.microsoft.com/office/drawing/2014/main" id="{E915D354-83CE-430B-BBCC-EA815E6C092B}"/>
              </a:ext>
            </a:extLst>
          </p:cNvPr>
          <p:cNvSpPr txBox="1"/>
          <p:nvPr/>
        </p:nvSpPr>
        <p:spPr>
          <a:xfrm>
            <a:off x="6738425" y="1825625"/>
            <a:ext cx="4615375" cy="2660215"/>
          </a:xfrm>
          <a:prstGeom prst="rect">
            <a:avLst/>
          </a:prstGeom>
          <a:noFill/>
        </p:spPr>
        <p:txBody>
          <a:bodyPr wrap="square" rtlCol="0">
            <a:spAutoFit/>
          </a:bodyPr>
          <a:lstStyle/>
          <a:p>
            <a:pPr marL="342900" lvl="0" indent="-342900">
              <a:lnSpc>
                <a:spcPct val="110000"/>
              </a:lnSpc>
              <a:spcAft>
                <a:spcPts val="1200"/>
              </a:spcAft>
              <a:buFont typeface="Arial" panose="020B0604020202020204" pitchFamily="34" charset="0"/>
              <a:buChar char="•"/>
              <a:defRPr/>
            </a:pPr>
            <a:r>
              <a:rPr kumimoji="0" lang="fr-CA" sz="18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La Loi de Vanessa oblige les hôpitaux à déclarer à Santé Canada les </a:t>
            </a:r>
            <a:r>
              <a:rPr lang="fr-CA">
                <a:solidFill>
                  <a:prstClr val="black"/>
                </a:solidFill>
                <a:latin typeface="Arial" panose="020B0604020202020204" pitchFamily="34" charset="0"/>
                <a:cs typeface="Arial" panose="020B0604020202020204" pitchFamily="34" charset="0"/>
              </a:rPr>
              <a:t>RIM </a:t>
            </a:r>
            <a:r>
              <a:rPr lang="fr-CA">
                <a:solidFill>
                  <a:srgbClr val="000000"/>
                </a:solidFill>
                <a:latin typeface="Arial" panose="020B0604020202020204" pitchFamily="34" charset="0"/>
                <a:cs typeface="Arial" panose="020B0604020202020204" pitchFamily="34" charset="0"/>
              </a:rPr>
              <a:t>graves </a:t>
            </a:r>
            <a:r>
              <a:rPr kumimoji="0" lang="fr-CA" sz="18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e</a:t>
            </a:r>
            <a:r>
              <a:rPr kumimoji="0" lang="fr-CA" sz="18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t les IIM. </a:t>
            </a:r>
          </a:p>
          <a:p>
            <a:pPr marL="342900" marR="0" lvl="0" indent="-34290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fr-CA" sz="18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L’analyse et la mise en commun des leçons tirées de ces rapports contribuent à l’atteinte de l’objectif de fournir des soins de santé et des produits de santé plus sécuritaires</a:t>
            </a:r>
            <a:r>
              <a:rPr kumimoji="0" lang="fr-CA" sz="1800" b="0" i="0" u="none" strike="noStrike" cap="none" normalizeH="0" noProof="0">
                <a:ln>
                  <a:noFill/>
                </a:ln>
                <a:solidFill>
                  <a:prstClr val="black"/>
                </a:solidFill>
                <a:uLnTx/>
                <a:uFillTx/>
                <a:latin typeface="Arial" panose="020B0604020202020204" pitchFamily="34" charset="0"/>
                <a:ea typeface="+mn-ea"/>
                <a:cs typeface="Arial" panose="020B0604020202020204" pitchFamily="34" charset="0"/>
              </a:rPr>
              <a:t>.</a:t>
            </a:r>
          </a:p>
        </p:txBody>
      </p:sp>
      <p:pic>
        <p:nvPicPr>
          <p:cNvPr id="8" name="Picture 8" descr="A screenshot of a cell phone&#10;&#10;Description generated with very high confidence">
            <a:extLst>
              <a:ext uri="{FF2B5EF4-FFF2-40B4-BE49-F238E27FC236}">
                <a16:creationId xmlns:a16="http://schemas.microsoft.com/office/drawing/2014/main" id="{7161DEA2-CA66-49D5-93E6-25CD78E9FB87}"/>
              </a:ext>
            </a:extLst>
          </p:cNvPr>
          <p:cNvPicPr>
            <a:picLocks noChangeAspect="1"/>
          </p:cNvPicPr>
          <p:nvPr/>
        </p:nvPicPr>
        <p:blipFill>
          <a:blip r:embed="rId3"/>
          <a:stretch>
            <a:fillRect/>
          </a:stretch>
        </p:blipFill>
        <p:spPr>
          <a:xfrm>
            <a:off x="1277816" y="1409623"/>
            <a:ext cx="5029200" cy="4917987"/>
          </a:xfrm>
          <a:prstGeom prst="rect">
            <a:avLst/>
          </a:prstGeom>
        </p:spPr>
      </p:pic>
    </p:spTree>
    <p:extLst>
      <p:ext uri="{BB962C8B-B14F-4D97-AF65-F5344CB8AC3E}">
        <p14:creationId xmlns:p14="http://schemas.microsoft.com/office/powerpoint/2010/main" val="1282633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a:lstStyle/>
          <a:p>
            <a:endParaRPr lang="en-CA" sz="3200">
              <a:solidFill>
                <a:prstClr val="black"/>
              </a:solidFill>
              <a:latin typeface="Arial" panose="020B0604020202020204" pitchFamily="34" charset="0"/>
              <a:cs typeface="+mn-cs"/>
            </a:endParaRPr>
          </a:p>
          <a:p>
            <a:pPr marL="0" indent="0" algn="ctr">
              <a:buNone/>
            </a:pPr>
            <a:endParaRPr lang="en-CA" sz="3200">
              <a:solidFill>
                <a:prstClr val="black"/>
              </a:solidFill>
              <a:cs typeface="+mn-cs"/>
            </a:endParaRPr>
          </a:p>
          <a:p>
            <a:pPr marL="0" indent="0" algn="ctr">
              <a:buNone/>
            </a:pPr>
            <a:r>
              <a:rPr lang="fr-CA" sz="3200" b="1">
                <a:solidFill>
                  <a:srgbClr val="1B416F"/>
                </a:solidFill>
              </a:rPr>
              <a:t>Règlementation sur </a:t>
            </a:r>
          </a:p>
          <a:p>
            <a:pPr marL="0" indent="0" algn="ctr">
              <a:buNone/>
            </a:pPr>
            <a:r>
              <a:rPr lang="fr-CA" sz="3200" b="1">
                <a:solidFill>
                  <a:srgbClr val="1B416F"/>
                </a:solidFill>
              </a:rPr>
              <a:t>la déclaration obligatoire</a:t>
            </a:r>
          </a:p>
        </p:txBody>
      </p:sp>
    </p:spTree>
    <p:extLst>
      <p:ext uri="{BB962C8B-B14F-4D97-AF65-F5344CB8AC3E}">
        <p14:creationId xmlns:p14="http://schemas.microsoft.com/office/powerpoint/2010/main" val="2571183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6A0B2A40-ACA8-4837-A646-92D990E08899}"/>
              </a:ext>
            </a:extLst>
          </p:cNvPr>
          <p:cNvSpPr>
            <a:spLocks noGrp="1"/>
          </p:cNvSpPr>
          <p:nvPr>
            <p:ph type="title"/>
          </p:nvPr>
        </p:nvSpPr>
        <p:spPr/>
        <p:txBody>
          <a:bodyPr anchor="t"/>
          <a:lstStyle/>
          <a:p>
            <a:r>
              <a:rPr lang="fr-CA">
                <a:latin typeface="Arial"/>
                <a:cs typeface="Arial"/>
              </a:rPr>
              <a:t>Qui doit effectuer la déclaration?</a:t>
            </a:r>
          </a:p>
        </p:txBody>
      </p:sp>
      <p:sp>
        <p:nvSpPr>
          <p:cNvPr id="40963" name="Content Placeholder 2">
            <a:extLst>
              <a:ext uri="{FF2B5EF4-FFF2-40B4-BE49-F238E27FC236}">
                <a16:creationId xmlns:a16="http://schemas.microsoft.com/office/drawing/2014/main" id="{4572A86A-DF80-4F60-9380-33E2E2F594BA}"/>
              </a:ext>
            </a:extLst>
          </p:cNvPr>
          <p:cNvSpPr>
            <a:spLocks noGrp="1"/>
          </p:cNvSpPr>
          <p:nvPr>
            <p:ph idx="1"/>
          </p:nvPr>
        </p:nvSpPr>
        <p:spPr>
          <a:xfrm>
            <a:off x="838200" y="1087121"/>
            <a:ext cx="10515600" cy="3308416"/>
          </a:xfrm>
        </p:spPr>
        <p:txBody>
          <a:bodyPr vert="horz" lIns="91440" tIns="45720" rIns="91440" bIns="45720" rtlCol="0" anchor="t">
            <a:normAutofit lnSpcReduction="10000"/>
          </a:bodyPr>
          <a:lstStyle/>
          <a:p>
            <a:pPr marL="0" lvl="1" indent="0">
              <a:lnSpc>
                <a:spcPct val="100000"/>
              </a:lnSpc>
              <a:spcBef>
                <a:spcPts val="600"/>
              </a:spcBef>
              <a:spcAft>
                <a:spcPts val="1000"/>
              </a:spcAft>
              <a:buNone/>
              <a:defRPr/>
            </a:pPr>
            <a:r>
              <a:rPr lang="fr-CA" sz="2000">
                <a:latin typeface="Arial"/>
                <a:ea typeface="Times New Roman"/>
                <a:cs typeface="Times"/>
              </a:rPr>
              <a:t>La règlementation s’applique à </a:t>
            </a:r>
            <a:r>
              <a:rPr lang="fr-CA" sz="2000" b="1">
                <a:latin typeface="Arial"/>
                <a:ea typeface="Times New Roman"/>
                <a:cs typeface="Times"/>
              </a:rPr>
              <a:t>tous</a:t>
            </a:r>
            <a:r>
              <a:rPr lang="fr-CA" sz="2000">
                <a:latin typeface="Arial"/>
                <a:ea typeface="Times New Roman"/>
                <a:cs typeface="Times"/>
              </a:rPr>
              <a:t> </a:t>
            </a:r>
            <a:r>
              <a:rPr lang="fr-CA" sz="2000" b="1">
                <a:latin typeface="Arial"/>
                <a:ea typeface="Times New Roman"/>
                <a:cs typeface="Times"/>
              </a:rPr>
              <a:t>les hôpitaux</a:t>
            </a:r>
            <a:r>
              <a:rPr lang="fr-CA" sz="2000">
                <a:latin typeface="Arial"/>
                <a:ea typeface="Times New Roman"/>
                <a:cs typeface="Times"/>
              </a:rPr>
              <a:t>. </a:t>
            </a:r>
          </a:p>
          <a:p>
            <a:pPr marL="0" indent="0">
              <a:lnSpc>
                <a:spcPct val="100000"/>
              </a:lnSpc>
              <a:spcBef>
                <a:spcPts val="600"/>
              </a:spcBef>
              <a:spcAft>
                <a:spcPts val="600"/>
              </a:spcAft>
              <a:buNone/>
              <a:defRPr/>
            </a:pPr>
            <a:r>
              <a:rPr lang="fr-CA">
                <a:latin typeface="Arial"/>
                <a:ea typeface="Times New Roman"/>
                <a:cs typeface="Times"/>
              </a:rPr>
              <a:t>La règlementation définit un </a:t>
            </a:r>
            <a:r>
              <a:rPr lang="fr-CA" b="1">
                <a:latin typeface="Arial"/>
                <a:ea typeface="Times New Roman"/>
                <a:cs typeface="Times"/>
              </a:rPr>
              <a:t>hôpital</a:t>
            </a:r>
            <a:r>
              <a:rPr lang="fr-CA">
                <a:latin typeface="Arial"/>
                <a:ea typeface="Times New Roman"/>
                <a:cs typeface="Times"/>
              </a:rPr>
              <a:t> comme un établissement :</a:t>
            </a:r>
          </a:p>
          <a:p>
            <a:pPr marL="541338" indent="-269875">
              <a:lnSpc>
                <a:spcPct val="100000"/>
              </a:lnSpc>
              <a:spcBef>
                <a:spcPts val="600"/>
              </a:spcBef>
              <a:spcAft>
                <a:spcPts val="600"/>
              </a:spcAft>
              <a:buSzPct val="100000"/>
              <a:defRPr/>
            </a:pPr>
            <a:r>
              <a:rPr lang="fr-CA" sz="1800">
                <a:latin typeface="Arial"/>
                <a:ea typeface="Times New Roman"/>
                <a:cs typeface="Times"/>
              </a:rPr>
              <a:t>autorisé, approuvé ou désigné comme hôpital, conformément aux lois de la province ou du territoire où il se trouve, qui fournit des soins ou des traitements aux personnes ayant une maladie ou un problème de santé;</a:t>
            </a:r>
          </a:p>
          <a:p>
            <a:pPr marL="541338" indent="-269875">
              <a:lnSpc>
                <a:spcPct val="100000"/>
              </a:lnSpc>
              <a:spcBef>
                <a:spcPts val="600"/>
              </a:spcBef>
              <a:spcAft>
                <a:spcPts val="1000"/>
              </a:spcAft>
              <a:buSzPct val="100000"/>
              <a:defRPr/>
            </a:pPr>
            <a:r>
              <a:rPr lang="fr-CA" sz="1800">
                <a:latin typeface="Arial"/>
                <a:ea typeface="Times New Roman"/>
                <a:cs typeface="Times"/>
              </a:rPr>
              <a:t>il peut aussi être administré par le gouvernement du Canada et fournir des services de santé aux patients hospitalisés.</a:t>
            </a:r>
          </a:p>
          <a:p>
            <a:pPr marL="0" indent="0">
              <a:lnSpc>
                <a:spcPct val="100000"/>
              </a:lnSpc>
              <a:spcBef>
                <a:spcPts val="1200"/>
              </a:spcBef>
              <a:buSzPct val="50000"/>
              <a:buNone/>
              <a:defRPr/>
            </a:pPr>
            <a:r>
              <a:rPr lang="fr-CA" sz="1600">
                <a:latin typeface="Arial"/>
                <a:ea typeface="Times New Roman"/>
                <a:cs typeface="Times"/>
              </a:rPr>
              <a:t>    </a:t>
            </a:r>
          </a:p>
          <a:p>
            <a:pPr marL="0" indent="0">
              <a:lnSpc>
                <a:spcPct val="100000"/>
              </a:lnSpc>
              <a:spcBef>
                <a:spcPts val="1200"/>
              </a:spcBef>
              <a:buSzPct val="50000"/>
              <a:buNone/>
              <a:defRPr/>
            </a:pPr>
            <a:r>
              <a:rPr lang="fr-CA" sz="1600"/>
              <a:t> </a:t>
            </a:r>
          </a:p>
          <a:p>
            <a:pPr marL="0" indent="0">
              <a:lnSpc>
                <a:spcPct val="100000"/>
              </a:lnSpc>
              <a:spcBef>
                <a:spcPts val="600"/>
              </a:spcBef>
              <a:buSzPct val="50000"/>
              <a:buNone/>
              <a:defRPr/>
            </a:pPr>
            <a:endParaRPr lang="en-CA">
              <a:latin typeface="Arial"/>
              <a:ea typeface="Times New Roman"/>
              <a:cs typeface="Times"/>
            </a:endParaRPr>
          </a:p>
          <a:p>
            <a:pPr marL="457200" lvl="1" indent="0">
              <a:lnSpc>
                <a:spcPct val="100000"/>
              </a:lnSpc>
              <a:spcBef>
                <a:spcPts val="600"/>
              </a:spcBef>
              <a:buNone/>
              <a:defRPr/>
            </a:pPr>
            <a:endParaRPr lang="en-CA" sz="1000">
              <a:solidFill>
                <a:schemeClr val="tx1"/>
              </a:solidFill>
              <a:ea typeface="Times New Roman"/>
              <a:cs typeface="Times" panose="02020603050405020304" pitchFamily="18" charset="0"/>
            </a:endParaRPr>
          </a:p>
        </p:txBody>
      </p:sp>
      <p:sp>
        <p:nvSpPr>
          <p:cNvPr id="3" name="TextBox 2">
            <a:extLst>
              <a:ext uri="{FF2B5EF4-FFF2-40B4-BE49-F238E27FC236}">
                <a16:creationId xmlns:a16="http://schemas.microsoft.com/office/drawing/2014/main" id="{4817561A-9218-4EED-A6F6-233F47A57536}"/>
              </a:ext>
            </a:extLst>
          </p:cNvPr>
          <p:cNvSpPr txBox="1"/>
          <p:nvPr/>
        </p:nvSpPr>
        <p:spPr>
          <a:xfrm>
            <a:off x="895368" y="3550233"/>
            <a:ext cx="10458431" cy="1967205"/>
          </a:xfrm>
          <a:prstGeom prst="rect">
            <a:avLst/>
          </a:prstGeom>
          <a:noFill/>
        </p:spPr>
        <p:txBody>
          <a:bodyPr wrap="square" rtlCol="0" anchor="t">
            <a:spAutoFit/>
          </a:bodyPr>
          <a:lstStyle/>
          <a:p>
            <a:pPr>
              <a:lnSpc>
                <a:spcPct val="110000"/>
              </a:lnSpc>
            </a:pPr>
            <a:r>
              <a:rPr lang="fr-CA" sz="1600">
                <a:solidFill>
                  <a:srgbClr val="000000"/>
                </a:solidFill>
                <a:latin typeface="Arial" panose="020B0604020202020204" pitchFamily="34" charset="0"/>
                <a:cs typeface="Arial" panose="020B0604020202020204" pitchFamily="34" charset="0"/>
              </a:rPr>
              <a:t>Remarques : </a:t>
            </a:r>
          </a:p>
          <a:p>
            <a:pPr marL="285750" indent="-285750">
              <a:lnSpc>
                <a:spcPct val="110000"/>
              </a:lnSpc>
              <a:buFont typeface="Arial"/>
              <a:buChar char="•"/>
            </a:pPr>
            <a:r>
              <a:rPr lang="fr-CA" sz="1600">
                <a:solidFill>
                  <a:srgbClr val="000000"/>
                </a:solidFill>
                <a:latin typeface="Arial" panose="020B0604020202020204" pitchFamily="34" charset="0"/>
                <a:cs typeface="Arial" panose="020B0604020202020204" pitchFamily="34" charset="0"/>
              </a:rPr>
              <a:t>Les cliniques </a:t>
            </a:r>
            <a:r>
              <a:rPr lang="fr-CA" sz="1600">
                <a:latin typeface="Arial" panose="020B0604020202020204" pitchFamily="34" charset="0"/>
                <a:cs typeface="Arial" panose="020B0604020202020204" pitchFamily="34" charset="0"/>
              </a:rPr>
              <a:t>externes sont soumises aux règlements si elles font légalement partie de l’hôpital, même si leur emplacement est physiquement distinct de celui de l’hôpital. Par contre, les cliniques physiquement situées dans un hôpital sans lui être légalement liées ne seront pas assujetties aux règlements. </a:t>
            </a:r>
          </a:p>
          <a:p>
            <a:pPr marL="285750" indent="-285750">
              <a:lnSpc>
                <a:spcPct val="110000"/>
              </a:lnSpc>
              <a:buFont typeface="Arial"/>
              <a:buChar char="•"/>
            </a:pPr>
            <a:r>
              <a:rPr lang="fr-CA" sz="1600">
                <a:latin typeface="Arial" panose="020B0604020202020204" pitchFamily="34" charset="0"/>
                <a:cs typeface="Arial" panose="020B0604020202020204" pitchFamily="34" charset="0"/>
              </a:rPr>
              <a:t>Les établissements de soins de santé non visés par la définition d’un hôpital mentionnée précédemment, comme les cliniques privées ou les établissements de soins de longue durée (p. ex. les maisons de santé), sont encouragés à poursuivre la déclaration des effets secondaires ou indésirables sur une base volontaire.</a:t>
            </a:r>
          </a:p>
        </p:txBody>
      </p:sp>
      <p:sp>
        <p:nvSpPr>
          <p:cNvPr id="6" name="Rectangle 5">
            <a:extLst>
              <a:ext uri="{FF2B5EF4-FFF2-40B4-BE49-F238E27FC236}">
                <a16:creationId xmlns:a16="http://schemas.microsoft.com/office/drawing/2014/main" id="{D6569A3B-3629-44A5-87B9-89D9A10F12A5}"/>
              </a:ext>
            </a:extLst>
          </p:cNvPr>
          <p:cNvSpPr/>
          <p:nvPr/>
        </p:nvSpPr>
        <p:spPr>
          <a:xfrm>
            <a:off x="838199" y="6082798"/>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Arial" panose="020B0604020202020204" pitchFamily="34" charset="0"/>
              </a:rPr>
              <a:t>Source : </a:t>
            </a:r>
            <a:r>
              <a:rPr lang="fr-CA" sz="1200" u="sng"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https://www.canada.ca/fr/sante-canada/services/medicaments-produits-sante/medeffet-canada/declaration-effets-indesirables/declaration-obligatoire-hopitaux/medicaments-instruments.html</a:t>
            </a:r>
            <a:endParaRPr lang="en-CA" sz="1200"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8924DAC6-DD4D-4AE5-94FE-EE06CC8714CD}"/>
              </a:ext>
            </a:extLst>
          </p:cNvPr>
          <p:cNvSpPr>
            <a:spLocks noGrp="1"/>
          </p:cNvSpPr>
          <p:nvPr>
            <p:ph type="title"/>
          </p:nvPr>
        </p:nvSpPr>
        <p:spPr/>
        <p:txBody>
          <a:bodyPr anchor="t">
            <a:normAutofit/>
          </a:bodyPr>
          <a:lstStyle/>
          <a:p>
            <a:r>
              <a:rPr lang="fr-CA">
                <a:latin typeface="Arial"/>
                <a:cs typeface="Arial"/>
              </a:rPr>
              <a:t>Quelles sont les définitions d’une RIM grave et d’un IIM?</a:t>
            </a:r>
          </a:p>
        </p:txBody>
      </p:sp>
      <p:sp>
        <p:nvSpPr>
          <p:cNvPr id="40963" name="Content Placeholder 2">
            <a:extLst>
              <a:ext uri="{FF2B5EF4-FFF2-40B4-BE49-F238E27FC236}">
                <a16:creationId xmlns:a16="http://schemas.microsoft.com/office/drawing/2014/main" id="{0A88F739-0863-4239-A6AB-96A2B3D2F217}"/>
              </a:ext>
            </a:extLst>
          </p:cNvPr>
          <p:cNvSpPr>
            <a:spLocks noGrp="1"/>
          </p:cNvSpPr>
          <p:nvPr>
            <p:ph idx="1"/>
          </p:nvPr>
        </p:nvSpPr>
        <p:spPr>
          <a:xfrm>
            <a:off x="838199" y="1099804"/>
            <a:ext cx="10515600" cy="4904336"/>
          </a:xfrm>
        </p:spPr>
        <p:txBody>
          <a:bodyPr vert="horz" lIns="91440" tIns="45720" rIns="91440" bIns="45720" rtlCol="0" anchor="t">
            <a:normAutofit fontScale="85000" lnSpcReduction="20000"/>
          </a:bodyPr>
          <a:lstStyle/>
          <a:p>
            <a:pPr marL="0" indent="0">
              <a:lnSpc>
                <a:spcPct val="120000"/>
              </a:lnSpc>
              <a:spcBef>
                <a:spcPts val="0"/>
              </a:spcBef>
              <a:spcAft>
                <a:spcPts val="600"/>
              </a:spcAft>
              <a:buNone/>
              <a:defRPr/>
            </a:pPr>
            <a:r>
              <a:rPr lang="fr-CA" sz="2100" dirty="0">
                <a:latin typeface="Arial"/>
                <a:ea typeface="Times New Roman" pitchFamily="18" charset="0"/>
                <a:cs typeface="Times"/>
              </a:rPr>
              <a:t>Une </a:t>
            </a:r>
            <a:r>
              <a:rPr lang="fr-CA" sz="2100" b="1" i="1" dirty="0">
                <a:latin typeface="Arial"/>
                <a:ea typeface="Times New Roman" pitchFamily="18" charset="0"/>
                <a:cs typeface="Times"/>
              </a:rPr>
              <a:t>réaction indésirable à un médicament (RIM) grave </a:t>
            </a:r>
            <a:r>
              <a:rPr lang="fr-CA" sz="2100" dirty="0">
                <a:latin typeface="Arial"/>
                <a:ea typeface="Times New Roman" pitchFamily="18" charset="0"/>
                <a:cs typeface="Times"/>
              </a:rPr>
              <a:t>est une </a:t>
            </a:r>
            <a:r>
              <a:rPr lang="fr-CA" sz="2100" dirty="0">
                <a:solidFill>
                  <a:srgbClr val="000000"/>
                </a:solidFill>
                <a:latin typeface="Arial"/>
                <a:ea typeface="Times New Roman" pitchFamily="18" charset="0"/>
                <a:cs typeface="Times"/>
              </a:rPr>
              <a:t>réaction nocive et non intentionnelle à une drogue qui est provoquée par toute dose de celle-ci et </a:t>
            </a:r>
            <a:r>
              <a:rPr lang="fr-CA" sz="2100" dirty="0">
                <a:latin typeface="Arial"/>
                <a:ea typeface="Times New Roman" pitchFamily="18" charset="0"/>
                <a:cs typeface="Times"/>
              </a:rPr>
              <a:t>qui </a:t>
            </a:r>
          </a:p>
          <a:p>
            <a:pPr marL="541338" indent="-185738">
              <a:lnSpc>
                <a:spcPct val="120000"/>
              </a:lnSpc>
              <a:spcBef>
                <a:spcPts val="0"/>
              </a:spcBef>
              <a:buSzPct val="100000"/>
              <a:defRPr/>
            </a:pPr>
            <a:r>
              <a:rPr lang="fr-CA" altLang="en-US" sz="2100" dirty="0">
                <a:solidFill>
                  <a:srgbClr val="000000"/>
                </a:solidFill>
                <a:ea typeface="Times New Roman" pitchFamily="18" charset="0"/>
                <a:cs typeface="Times" pitchFamily="18" charset="0"/>
              </a:rPr>
              <a:t>nécessite ou prolonge l’hospitalisation </a:t>
            </a:r>
          </a:p>
          <a:p>
            <a:pPr marL="541338" indent="-185738">
              <a:lnSpc>
                <a:spcPct val="120000"/>
              </a:lnSpc>
              <a:spcBef>
                <a:spcPts val="0"/>
              </a:spcBef>
              <a:buSzPct val="100000"/>
              <a:defRPr/>
            </a:pPr>
            <a:r>
              <a:rPr lang="fr-CA" altLang="en-US" sz="2100" dirty="0">
                <a:solidFill>
                  <a:srgbClr val="000000"/>
                </a:solidFill>
                <a:ea typeface="Times New Roman" pitchFamily="18" charset="0"/>
                <a:cs typeface="Times" pitchFamily="18" charset="0"/>
              </a:rPr>
              <a:t>entraîne une malformation </a:t>
            </a:r>
            <a:r>
              <a:rPr lang="fr-CA" altLang="en-US" sz="2100" dirty="0">
                <a:solidFill>
                  <a:prstClr val="black"/>
                </a:solidFill>
                <a:ea typeface="Times New Roman" pitchFamily="18" charset="0"/>
                <a:cs typeface="Times" pitchFamily="18" charset="0"/>
              </a:rPr>
              <a:t>congénitale ou une invalidité ou incapacité persistante ou importante,</a:t>
            </a:r>
          </a:p>
          <a:p>
            <a:pPr marL="541338" indent="-185738">
              <a:lnSpc>
                <a:spcPct val="120000"/>
              </a:lnSpc>
              <a:spcBef>
                <a:spcPts val="0"/>
              </a:spcBef>
              <a:buSzPct val="100000"/>
              <a:defRPr/>
            </a:pPr>
            <a:r>
              <a:rPr lang="fr-CA" sz="2100" dirty="0">
                <a:latin typeface="Arial"/>
                <a:ea typeface="Times New Roman" pitchFamily="18" charset="0"/>
                <a:cs typeface="Times"/>
              </a:rPr>
              <a:t>met la vie en danger ou </a:t>
            </a:r>
          </a:p>
          <a:p>
            <a:pPr marL="541338" indent="-185738">
              <a:lnSpc>
                <a:spcPct val="120000"/>
              </a:lnSpc>
              <a:spcBef>
                <a:spcPts val="0"/>
              </a:spcBef>
              <a:buSzPct val="100000"/>
              <a:defRPr/>
            </a:pPr>
            <a:r>
              <a:rPr lang="fr-CA" sz="2100" dirty="0">
                <a:latin typeface="Arial"/>
                <a:ea typeface="Times New Roman" pitchFamily="18" charset="0"/>
                <a:cs typeface="Times"/>
              </a:rPr>
              <a:t>entraîne la mort.</a:t>
            </a:r>
          </a:p>
          <a:p>
            <a:pPr marL="457200" lvl="1" indent="0">
              <a:lnSpc>
                <a:spcPct val="120000"/>
              </a:lnSpc>
              <a:spcBef>
                <a:spcPts val="0"/>
              </a:spcBef>
              <a:buSzPct val="100000"/>
              <a:buNone/>
              <a:defRPr/>
            </a:pPr>
            <a:r>
              <a:rPr lang="fr-CA" sz="2100" b="1" i="1" dirty="0">
                <a:solidFill>
                  <a:schemeClr val="tx1"/>
                </a:solidFill>
                <a:ea typeface="Times New Roman" pitchFamily="18" charset="0"/>
                <a:cs typeface="Times" pitchFamily="18" charset="0"/>
              </a:rPr>
              <a:t> </a:t>
            </a:r>
          </a:p>
          <a:p>
            <a:pPr marL="0" indent="0">
              <a:lnSpc>
                <a:spcPct val="120000"/>
              </a:lnSpc>
              <a:spcBef>
                <a:spcPts val="0"/>
              </a:spcBef>
              <a:buNone/>
              <a:defRPr/>
            </a:pPr>
            <a:r>
              <a:rPr lang="fr-FR" sz="2100" dirty="0">
                <a:ea typeface="ＭＳ Ｐゴシック" pitchFamily="34" charset="-128"/>
                <a:cs typeface="ＭＳ Ｐゴシック" charset="0"/>
              </a:rPr>
              <a:t>Un </a:t>
            </a:r>
            <a:r>
              <a:rPr lang="fr-FR" sz="2100" b="1" dirty="0">
                <a:ea typeface="ＭＳ Ｐゴシック" pitchFamily="34" charset="-128"/>
                <a:cs typeface="ＭＳ Ｐゴシック" charset="0"/>
              </a:rPr>
              <a:t>incident lié à un instrument médical (IIM) </a:t>
            </a:r>
            <a:r>
              <a:rPr lang="fr-FR" sz="2100" dirty="0">
                <a:ea typeface="ＭＳ Ｐゴシック" pitchFamily="34" charset="-128"/>
                <a:cs typeface="ＭＳ Ｐゴシック" charset="0"/>
              </a:rPr>
              <a:t>s'entend d'un incident lié à une défaillance d'un instrument médical, à une dégradation de l'efficacité d'un tel instrument, ou à un étiquetage ou un mode d'emploi défectueux, qui a entraîné le décès ou une détérioration grave de l'état de santé d'un patient, d'un utilisateur ou de toute autre personne, ou qui serait susceptible de le faire s'il se reproduisait.</a:t>
            </a:r>
            <a:endParaRPr lang="en-CA" sz="2100" dirty="0"/>
          </a:p>
          <a:p>
            <a:pPr marL="0" indent="0">
              <a:lnSpc>
                <a:spcPct val="120000"/>
              </a:lnSpc>
              <a:spcBef>
                <a:spcPts val="600"/>
              </a:spcBef>
              <a:buNone/>
              <a:defRPr/>
            </a:pPr>
            <a:br>
              <a:rPr lang="fr-CA" dirty="0">
                <a:latin typeface="Arial"/>
                <a:cs typeface="Arial"/>
              </a:rPr>
            </a:br>
            <a:br>
              <a:rPr lang="fr-CA" dirty="0">
                <a:latin typeface="Arial"/>
                <a:cs typeface="Arial"/>
              </a:rPr>
            </a:br>
            <a:r>
              <a:rPr lang="fr-CA" sz="1900" dirty="0">
                <a:latin typeface="Arial"/>
                <a:cs typeface="Arial"/>
              </a:rPr>
              <a:t>Note : Les hôpitaux ne sont pas tenus d’établir les liens de causalité; l’information qu’ils doivent soumettre à Santé Canada doit correspondre aux soupçons d’un professionnel de la santé sur l’existence d’un </a:t>
            </a:r>
            <a:r>
              <a:rPr lang="fr-CA" sz="1900" dirty="0">
                <a:solidFill>
                  <a:srgbClr val="000000"/>
                </a:solidFill>
                <a:latin typeface="Arial"/>
                <a:cs typeface="Arial"/>
              </a:rPr>
              <a:t>RIM grave ou </a:t>
            </a:r>
            <a:r>
              <a:rPr lang="fr-CA" sz="1900" dirty="0">
                <a:latin typeface="Arial"/>
                <a:cs typeface="Arial"/>
              </a:rPr>
              <a:t>d’un IIM.</a:t>
            </a:r>
          </a:p>
        </p:txBody>
      </p:sp>
      <p:sp>
        <p:nvSpPr>
          <p:cNvPr id="6" name="Rectangle 5">
            <a:extLst>
              <a:ext uri="{FF2B5EF4-FFF2-40B4-BE49-F238E27FC236}">
                <a16:creationId xmlns:a16="http://schemas.microsoft.com/office/drawing/2014/main" id="{3CA12C0F-7617-440D-A0C8-6F891BBC41B8}"/>
              </a:ext>
            </a:extLst>
          </p:cNvPr>
          <p:cNvSpPr/>
          <p:nvPr/>
        </p:nvSpPr>
        <p:spPr>
          <a:xfrm>
            <a:off x="838199" y="6082798"/>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Arial" panose="020B0604020202020204" pitchFamily="34" charset="0"/>
              </a:rPr>
              <a:t>Source : </a:t>
            </a:r>
            <a:r>
              <a:rPr lang="fr-CA" sz="1200" u="sng"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https://www.canada.ca/fr/sante-canada/services/medicaments-produits-sante/medeffet-canada/declaration-effets-indesirables/declaration-obligatoire-hopitaux/medicaments-instruments.html</a:t>
            </a:r>
            <a:endParaRPr lang="fr-CA" sz="1200"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E1E6B36B-190C-414D-B25A-3B0ADAE28F2F}"/>
              </a:ext>
            </a:extLst>
          </p:cNvPr>
          <p:cNvSpPr>
            <a:spLocks noGrp="1"/>
          </p:cNvSpPr>
          <p:nvPr>
            <p:ph type="title"/>
          </p:nvPr>
        </p:nvSpPr>
        <p:spPr/>
        <p:txBody>
          <a:bodyPr anchor="t">
            <a:normAutofit/>
          </a:bodyPr>
          <a:lstStyle/>
          <a:p>
            <a:r>
              <a:rPr lang="fr-CA">
                <a:latin typeface="Arial"/>
                <a:cs typeface="Arial"/>
              </a:rPr>
              <a:t>Quels sont les produits visés par cette règlementation? </a:t>
            </a:r>
          </a:p>
        </p:txBody>
      </p:sp>
      <p:sp>
        <p:nvSpPr>
          <p:cNvPr id="40963" name="Content Placeholder 2">
            <a:extLst>
              <a:ext uri="{FF2B5EF4-FFF2-40B4-BE49-F238E27FC236}">
                <a16:creationId xmlns:a16="http://schemas.microsoft.com/office/drawing/2014/main" id="{23871FF0-196F-48FA-B932-0ABB009921DF}"/>
              </a:ext>
            </a:extLst>
          </p:cNvPr>
          <p:cNvSpPr>
            <a:spLocks noGrp="1"/>
          </p:cNvSpPr>
          <p:nvPr>
            <p:ph idx="1"/>
          </p:nvPr>
        </p:nvSpPr>
        <p:spPr>
          <a:xfrm>
            <a:off x="838200" y="1254561"/>
            <a:ext cx="10515600" cy="4917123"/>
          </a:xfrm>
        </p:spPr>
        <p:txBody>
          <a:bodyPr vert="horz" lIns="91440" tIns="45720" rIns="91440" bIns="45720" rtlCol="0" anchor="t">
            <a:normAutofit lnSpcReduction="10000"/>
          </a:bodyPr>
          <a:lstStyle/>
          <a:p>
            <a:pPr marL="0" indent="0">
              <a:lnSpc>
                <a:spcPct val="110000"/>
              </a:lnSpc>
              <a:spcBef>
                <a:spcPts val="600"/>
              </a:spcBef>
              <a:spcAft>
                <a:spcPts val="600"/>
              </a:spcAft>
              <a:buNone/>
              <a:defRPr/>
            </a:pPr>
            <a:r>
              <a:rPr lang="fr-CA" sz="2000">
                <a:latin typeface="Arial"/>
                <a:ea typeface="Times New Roman"/>
                <a:cs typeface="Times"/>
              </a:rPr>
              <a:t>Les exigences de déclaration obligatoire pour les hôpitaux s’appliquent aux produits thérapeutiques suivants :</a:t>
            </a:r>
          </a:p>
          <a:p>
            <a:pPr marL="541020" lvl="1" indent="-269875">
              <a:lnSpc>
                <a:spcPct val="110000"/>
              </a:lnSpc>
              <a:spcBef>
                <a:spcPts val="600"/>
              </a:spcBef>
              <a:buSzPct val="100000"/>
              <a:buFont typeface="Arial" panose="020B0604020202020204" pitchFamily="34" charset="0"/>
              <a:buChar char="•"/>
              <a:defRPr/>
            </a:pPr>
            <a:r>
              <a:rPr lang="fr-CA" sz="2000">
                <a:latin typeface="Arial"/>
                <a:cs typeface="Times"/>
              </a:rPr>
              <a:t>produits pharmaceutiques (vendus sur ordonnance et ceux en vente libre);</a:t>
            </a:r>
          </a:p>
          <a:p>
            <a:pPr marL="541020" lvl="1" indent="-269875">
              <a:lnSpc>
                <a:spcPct val="110000"/>
              </a:lnSpc>
              <a:spcBef>
                <a:spcPts val="600"/>
              </a:spcBef>
              <a:buSzPct val="100000"/>
              <a:buFont typeface="Arial" panose="020B0604020202020204" pitchFamily="34" charset="0"/>
              <a:buChar char="•"/>
              <a:defRPr/>
            </a:pPr>
            <a:r>
              <a:rPr lang="fr-CA" sz="2000"/>
              <a:t>produits biologiques (tels les produits biotechnologiques, les produits sanguins fractionnés, les protéines plasmatiques, ainsi que les vaccins [à l’exclusion de ceux administrés dans le cadre d’un programme d’immunisation systématique d’une province ou d’un territoire]);</a:t>
            </a:r>
          </a:p>
          <a:p>
            <a:pPr marL="541020" lvl="1" indent="-269875">
              <a:lnSpc>
                <a:spcPct val="110000"/>
              </a:lnSpc>
              <a:spcBef>
                <a:spcPts val="600"/>
              </a:spcBef>
              <a:buSzPct val="100000"/>
              <a:buFont typeface="Arial" panose="020B0604020202020204" pitchFamily="34" charset="0"/>
              <a:buChar char="•"/>
              <a:defRPr/>
            </a:pPr>
            <a:r>
              <a:rPr lang="fr-CA" sz="2000">
                <a:latin typeface="Arial"/>
                <a:cs typeface="Times"/>
              </a:rPr>
              <a:t>produits radiopharmaceutiques; </a:t>
            </a:r>
          </a:p>
          <a:p>
            <a:pPr marL="541020" lvl="1" indent="-269875">
              <a:lnSpc>
                <a:spcPct val="110000"/>
              </a:lnSpc>
              <a:spcBef>
                <a:spcPts val="600"/>
              </a:spcBef>
              <a:buSzPct val="100000"/>
              <a:buFont typeface="Arial" panose="020B0604020202020204" pitchFamily="34" charset="0"/>
              <a:buChar char="•"/>
              <a:defRPr/>
            </a:pPr>
            <a:r>
              <a:rPr lang="fr-CA" sz="2000">
                <a:latin typeface="Arial"/>
                <a:cs typeface="Times"/>
              </a:rPr>
              <a:t>désinfectants;</a:t>
            </a:r>
          </a:p>
          <a:p>
            <a:pPr marL="541020" lvl="1" indent="-269875">
              <a:lnSpc>
                <a:spcPct val="110000"/>
              </a:lnSpc>
              <a:spcBef>
                <a:spcPts val="600"/>
              </a:spcBef>
              <a:buSzPct val="100000"/>
              <a:buFont typeface="Arial" panose="020B0604020202020204" pitchFamily="34" charset="0"/>
              <a:buChar char="•"/>
              <a:defRPr/>
            </a:pPr>
            <a:r>
              <a:rPr lang="fr-CA" sz="2000">
                <a:latin typeface="Arial"/>
                <a:cs typeface="Times"/>
              </a:rPr>
              <a:t>instruments médicaux;</a:t>
            </a:r>
          </a:p>
          <a:p>
            <a:pPr marL="541020" lvl="1" indent="-269875">
              <a:lnSpc>
                <a:spcPct val="110000"/>
              </a:lnSpc>
              <a:spcBef>
                <a:spcPts val="600"/>
              </a:spcBef>
              <a:spcAft>
                <a:spcPts val="1400"/>
              </a:spcAft>
              <a:buSzPct val="100000"/>
              <a:buFont typeface="Arial" panose="020B0604020202020204" pitchFamily="34" charset="0"/>
              <a:buChar char="•"/>
              <a:defRPr/>
            </a:pPr>
            <a:r>
              <a:rPr lang="fr-CA" sz="2000">
                <a:latin typeface="Arial"/>
                <a:cs typeface="Times"/>
              </a:rPr>
              <a:t>médicaments utilisés pour des besoins urgents en matière de santé publique.</a:t>
            </a:r>
          </a:p>
          <a:p>
            <a:pPr marL="0" indent="-186055">
              <a:lnSpc>
                <a:spcPct val="110000"/>
              </a:lnSpc>
              <a:spcBef>
                <a:spcPts val="600"/>
              </a:spcBef>
              <a:spcAft>
                <a:spcPts val="1000"/>
              </a:spcAft>
              <a:buSzPct val="100000"/>
              <a:buNone/>
              <a:defRPr/>
            </a:pPr>
            <a:r>
              <a:rPr lang="fr-CA" b="1">
                <a:latin typeface="Arial"/>
                <a:cs typeface="Times"/>
              </a:rPr>
              <a:t>Santé Canada encourage les hôpitaux à déclarer toute RIM en cas de doute.</a:t>
            </a:r>
          </a:p>
          <a:p>
            <a:pPr marL="0" indent="0">
              <a:lnSpc>
                <a:spcPct val="100000"/>
              </a:lnSpc>
              <a:spcBef>
                <a:spcPts val="600"/>
              </a:spcBef>
              <a:buSzPct val="100000"/>
              <a:buNone/>
              <a:defRPr/>
            </a:pPr>
            <a:endParaRPr lang="en-US">
              <a:cs typeface="Arial"/>
            </a:endParaRPr>
          </a:p>
          <a:p>
            <a:pPr marL="457200" lvl="1" indent="0" algn="just">
              <a:spcBef>
                <a:spcPts val="600"/>
              </a:spcBef>
              <a:buSzPct val="100000"/>
              <a:buNone/>
              <a:defRPr/>
            </a:pPr>
            <a:endParaRPr lang="en-CA" sz="2000">
              <a:cs typeface="Times"/>
            </a:endParaRPr>
          </a:p>
        </p:txBody>
      </p:sp>
      <p:sp>
        <p:nvSpPr>
          <p:cNvPr id="69636" name="Slide Number Placeholder 3">
            <a:extLst>
              <a:ext uri="{FF2B5EF4-FFF2-40B4-BE49-F238E27FC236}">
                <a16:creationId xmlns:a16="http://schemas.microsoft.com/office/drawing/2014/main" id="{D35A3CFA-9A2A-4FA7-A46E-DD96428CCBBE}"/>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fld id="{A42CC4A7-2739-4C4D-AE8B-7569F7579847}" type="slidenum">
              <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t>17</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
        <p:nvSpPr>
          <p:cNvPr id="6" name="Rectangle 5">
            <a:extLst>
              <a:ext uri="{FF2B5EF4-FFF2-40B4-BE49-F238E27FC236}">
                <a16:creationId xmlns:a16="http://schemas.microsoft.com/office/drawing/2014/main" id="{3D8317BA-D8CD-4899-9CDC-D60E27E4CECD}"/>
              </a:ext>
            </a:extLst>
          </p:cNvPr>
          <p:cNvSpPr/>
          <p:nvPr/>
        </p:nvSpPr>
        <p:spPr>
          <a:xfrm>
            <a:off x="838200" y="6079351"/>
            <a:ext cx="10515600" cy="461665"/>
          </a:xfrm>
          <a:prstGeom prst="rect">
            <a:avLst/>
          </a:prstGeom>
        </p:spPr>
        <p:txBody>
          <a:bodyPr wrap="square">
            <a:spAutoFit/>
          </a:bodyPr>
          <a:lstStyle/>
          <a:p>
            <a:pPr defTabSz="457200" eaLnBrk="0" fontAlgn="base" hangingPunct="0">
              <a:spcBef>
                <a:spcPct val="0"/>
              </a:spcBef>
              <a:spcAft>
                <a:spcPct val="0"/>
              </a:spcAft>
              <a:defRPr/>
            </a:pPr>
            <a:r>
              <a:rPr lang="fr-CA" sz="1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Source : </a:t>
            </a:r>
            <a:r>
              <a:rPr lang="fr-CA" sz="1200" u="sng"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https://www.canada.ca/fr/sante-canada/services/medicaments-produits-sante/medeffet-canada/declaration-effets-indesirables/declaration-obligatoire-hopitaux/medicaments-instruments.html</a:t>
            </a:r>
            <a:endParaRPr lang="fr-CA" sz="12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normAutofit/>
          </a:bodyPr>
          <a:lstStyle/>
          <a:p>
            <a:r>
              <a:rPr lang="fr-CA">
                <a:latin typeface="Arial"/>
                <a:cs typeface="Arial"/>
              </a:rPr>
              <a:t>Types</a:t>
            </a:r>
            <a:r>
              <a:rPr lang="fr-CA" sz="2800">
                <a:latin typeface="Arial"/>
                <a:cs typeface="Arial"/>
              </a:rPr>
              <a:t> d’instruments médicaux</a:t>
            </a:r>
            <a:r>
              <a:rPr lang="fr-CA">
                <a:latin typeface="Arial"/>
                <a:cs typeface="Arial"/>
              </a:rPr>
              <a:t> visés</a:t>
            </a:r>
          </a:p>
        </p:txBody>
      </p:sp>
      <p:grpSp>
        <p:nvGrpSpPr>
          <p:cNvPr id="10" name="Group 9">
            <a:extLst>
              <a:ext uri="{FF2B5EF4-FFF2-40B4-BE49-F238E27FC236}">
                <a16:creationId xmlns:a16="http://schemas.microsoft.com/office/drawing/2014/main" id="{515262E4-975A-439F-9E3F-2E18FF3DA6E8}"/>
              </a:ext>
            </a:extLst>
          </p:cNvPr>
          <p:cNvGrpSpPr/>
          <p:nvPr/>
        </p:nvGrpSpPr>
        <p:grpSpPr>
          <a:xfrm>
            <a:off x="9209901" y="943236"/>
            <a:ext cx="2886971" cy="4891318"/>
            <a:chOff x="8827407" y="883993"/>
            <a:chExt cx="2746048" cy="4748764"/>
          </a:xfrm>
        </p:grpSpPr>
        <p:grpSp>
          <p:nvGrpSpPr>
            <p:cNvPr id="7" name="Group 6">
              <a:extLst>
                <a:ext uri="{FF2B5EF4-FFF2-40B4-BE49-F238E27FC236}">
                  <a16:creationId xmlns:a16="http://schemas.microsoft.com/office/drawing/2014/main" id="{466862D7-5A83-4D32-950C-4486CB8187E7}"/>
                </a:ext>
              </a:extLst>
            </p:cNvPr>
            <p:cNvGrpSpPr/>
            <p:nvPr/>
          </p:nvGrpSpPr>
          <p:grpSpPr>
            <a:xfrm>
              <a:off x="8827407" y="883993"/>
              <a:ext cx="2533651" cy="2113495"/>
              <a:chOff x="9005839" y="992472"/>
              <a:chExt cx="2533651" cy="2113495"/>
            </a:xfrm>
          </p:grpSpPr>
          <p:pic>
            <p:nvPicPr>
              <p:cNvPr id="3" name="Picture 2">
                <a:extLst>
                  <a:ext uri="{FF2B5EF4-FFF2-40B4-BE49-F238E27FC236}">
                    <a16:creationId xmlns:a16="http://schemas.microsoft.com/office/drawing/2014/main" id="{E17F8310-A331-4AF5-8F34-8CDA28BB96E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05839" y="992472"/>
                <a:ext cx="2533651" cy="170021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880215B1-05EE-4403-9DC0-9F4B5A0BA6A5}"/>
                  </a:ext>
                </a:extLst>
              </p:cNvPr>
              <p:cNvSpPr txBox="1"/>
              <p:nvPr/>
            </p:nvSpPr>
            <p:spPr>
              <a:xfrm>
                <a:off x="9005839" y="2736635"/>
                <a:ext cx="2533651"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CA" sz="1800" b="1" i="0" u="none" strike="noStrike" cap="none" normalizeH="0" baseline="0" noProof="0">
                    <a:ln>
                      <a:noFill/>
                    </a:ln>
                    <a:solidFill>
                      <a:prstClr val="black"/>
                    </a:solidFill>
                    <a:uLnTx/>
                    <a:uFillTx/>
                    <a:latin typeface="Arial" panose="020B0604020202020204" pitchFamily="34" charset="0"/>
                    <a:ea typeface="ＭＳ Ｐゴシック" panose="020B0600070205080204" pitchFamily="34" charset="-128"/>
                    <a:cs typeface="+mn-cs"/>
                  </a:rPr>
                  <a:t>Classe I</a:t>
                </a:r>
                <a:r>
                  <a:rPr kumimoji="0" lang="fr-CA" sz="1800" b="0" i="0" u="none" strike="noStrike" cap="none" normalizeH="0" baseline="0" noProof="0">
                    <a:ln>
                      <a:noFill/>
                    </a:ln>
                    <a:solidFill>
                      <a:prstClr val="black"/>
                    </a:solidFill>
                    <a:uLnTx/>
                    <a:uFillTx/>
                    <a:latin typeface="Arial" panose="020B0604020202020204" pitchFamily="34" charset="0"/>
                    <a:ea typeface="ＭＳ Ｐゴシック" panose="020B0600070205080204" pitchFamily="34" charset="-128"/>
                    <a:cs typeface="+mn-cs"/>
                  </a:rPr>
                  <a:t> (lit d’hôpital)</a:t>
                </a:r>
              </a:p>
            </p:txBody>
          </p:sp>
        </p:grpSp>
        <p:grpSp>
          <p:nvGrpSpPr>
            <p:cNvPr id="9" name="Group 8">
              <a:extLst>
                <a:ext uri="{FF2B5EF4-FFF2-40B4-BE49-F238E27FC236}">
                  <a16:creationId xmlns:a16="http://schemas.microsoft.com/office/drawing/2014/main" id="{F1856E34-B2B2-491E-AB2C-14E1ED2E09E0}"/>
                </a:ext>
              </a:extLst>
            </p:cNvPr>
            <p:cNvGrpSpPr/>
            <p:nvPr/>
          </p:nvGrpSpPr>
          <p:grpSpPr>
            <a:xfrm>
              <a:off x="9039804" y="3401007"/>
              <a:ext cx="2533651" cy="2231750"/>
              <a:chOff x="9194196" y="3509855"/>
              <a:chExt cx="2533651" cy="2231750"/>
            </a:xfrm>
          </p:grpSpPr>
          <p:pic>
            <p:nvPicPr>
              <p:cNvPr id="5" name="Picture 4">
                <a:extLst>
                  <a:ext uri="{FF2B5EF4-FFF2-40B4-BE49-F238E27FC236}">
                    <a16:creationId xmlns:a16="http://schemas.microsoft.com/office/drawing/2014/main" id="{EAB67A37-B77C-4B5A-886C-3FADB2B28FA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87140" y="3509855"/>
                <a:ext cx="1747764" cy="182823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7ED692F8-2DE5-4250-B8BF-5D6B4FD05CF8}"/>
                  </a:ext>
                </a:extLst>
              </p:cNvPr>
              <p:cNvSpPr txBox="1"/>
              <p:nvPr/>
            </p:nvSpPr>
            <p:spPr>
              <a:xfrm>
                <a:off x="9194196" y="5372273"/>
                <a:ext cx="2533651"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CA" sz="1800" b="1" i="0" u="none" strike="noStrike" cap="none" normalizeH="0" baseline="0" noProof="0">
                    <a:ln>
                      <a:noFill/>
                    </a:ln>
                    <a:solidFill>
                      <a:prstClr val="black"/>
                    </a:solidFill>
                    <a:uLnTx/>
                    <a:uFillTx/>
                    <a:latin typeface="Arial" panose="020B0604020202020204" pitchFamily="34" charset="0"/>
                    <a:ea typeface="ＭＳ Ｐゴシック" panose="020B0600070205080204" pitchFamily="34" charset="-128"/>
                    <a:cs typeface="+mn-cs"/>
                  </a:rPr>
                  <a:t>Classe IV</a:t>
                </a:r>
                <a:r>
                  <a:rPr kumimoji="0" lang="fr-CA" sz="1800" i="0" u="none" strike="noStrike" cap="none" normalizeH="0" baseline="0" noProof="0">
                    <a:ln>
                      <a:noFill/>
                    </a:ln>
                    <a:solidFill>
                      <a:prstClr val="black"/>
                    </a:solidFill>
                    <a:uLnTx/>
                    <a:uFillTx/>
                    <a:latin typeface="Arial" panose="020B0604020202020204" pitchFamily="34" charset="0"/>
                    <a:ea typeface="ＭＳ Ｐゴシック" panose="020B0600070205080204" pitchFamily="34" charset="-128"/>
                    <a:cs typeface="+mn-cs"/>
                  </a:rPr>
                  <a:t> (défibrillateur)</a:t>
                </a:r>
              </a:p>
            </p:txBody>
          </p:sp>
        </p:grpSp>
      </p:grpSp>
      <p:sp>
        <p:nvSpPr>
          <p:cNvPr id="4" name="TextBox 3">
            <a:extLst>
              <a:ext uri="{FF2B5EF4-FFF2-40B4-BE49-F238E27FC236}">
                <a16:creationId xmlns:a16="http://schemas.microsoft.com/office/drawing/2014/main" id="{C06779BB-3073-4CEA-9964-EF82A8BF43DB}"/>
              </a:ext>
            </a:extLst>
          </p:cNvPr>
          <p:cNvSpPr txBox="1"/>
          <p:nvPr/>
        </p:nvSpPr>
        <p:spPr>
          <a:xfrm>
            <a:off x="838200" y="6300714"/>
            <a:ext cx="11089857" cy="461665"/>
          </a:xfrm>
          <a:prstGeom prst="rect">
            <a:avLst/>
          </a:prstGeom>
          <a:noFill/>
        </p:spPr>
        <p:txBody>
          <a:bodyPr wrap="square" rtlCol="0" anchor="t">
            <a:spAutoFit/>
          </a:bodyPr>
          <a:lstStyle/>
          <a:p>
            <a:r>
              <a:rPr lang="fr-CA" sz="1200" dirty="0">
                <a:latin typeface="Arial"/>
                <a:cs typeface="Arial"/>
              </a:rPr>
              <a:t>Source : </a:t>
            </a:r>
            <a:r>
              <a:rPr lang="fr-CA" sz="1200" dirty="0">
                <a:latin typeface="Arial"/>
                <a:cs typeface="Arial"/>
                <a:hlinkClick r:id="rId5"/>
              </a:rPr>
              <a:t>https://www.canada.ca/fr/sante-canada/services/medicaments-produits-sante/instruments-medicaux/information-demandes/lignes-directrices/ligne-directrice-orientation-systeme-classification-instruments.html.</a:t>
            </a:r>
          </a:p>
        </p:txBody>
      </p:sp>
      <p:sp>
        <p:nvSpPr>
          <p:cNvPr id="25" name="Content Placeholder 24">
            <a:extLst>
              <a:ext uri="{FF2B5EF4-FFF2-40B4-BE49-F238E27FC236}">
                <a16:creationId xmlns:a16="http://schemas.microsoft.com/office/drawing/2014/main" id="{29FF18BD-BDFC-4BFD-BD2B-1488F1BC5FE6}"/>
              </a:ext>
            </a:extLst>
          </p:cNvPr>
          <p:cNvSpPr>
            <a:spLocks noGrp="1"/>
          </p:cNvSpPr>
          <p:nvPr>
            <p:ph idx="1"/>
          </p:nvPr>
        </p:nvSpPr>
        <p:spPr>
          <a:xfrm>
            <a:off x="838199" y="1066987"/>
            <a:ext cx="9008107" cy="5109976"/>
          </a:xfrm>
        </p:spPr>
        <p:txBody>
          <a:bodyPr>
            <a:normAutofit fontScale="92500"/>
          </a:bodyPr>
          <a:lstStyle/>
          <a:p>
            <a:pPr marL="0" indent="0">
              <a:lnSpc>
                <a:spcPct val="110000"/>
              </a:lnSpc>
              <a:spcBef>
                <a:spcPts val="600"/>
              </a:spcBef>
              <a:spcAft>
                <a:spcPts val="1000"/>
              </a:spcAft>
              <a:buNone/>
            </a:pPr>
            <a:r>
              <a:rPr lang="fr-CA" dirty="0">
                <a:solidFill>
                  <a:schemeClr val="tx1"/>
                </a:solidFill>
              </a:rPr>
              <a:t>Le terme </a:t>
            </a:r>
            <a:r>
              <a:rPr lang="fr-CA" b="1" dirty="0">
                <a:solidFill>
                  <a:schemeClr val="tx1"/>
                </a:solidFill>
              </a:rPr>
              <a:t>instrument médical</a:t>
            </a:r>
            <a:r>
              <a:rPr lang="fr-CA" dirty="0">
                <a:solidFill>
                  <a:schemeClr val="tx1"/>
                </a:solidFill>
              </a:rPr>
              <a:t> désigne un large éventail d’instruments </a:t>
            </a:r>
            <a:br>
              <a:rPr lang="fr-CA" dirty="0">
                <a:solidFill>
                  <a:schemeClr val="tx1"/>
                </a:solidFill>
              </a:rPr>
            </a:br>
            <a:r>
              <a:rPr lang="fr-CA" dirty="0">
                <a:solidFill>
                  <a:schemeClr val="tx1"/>
                </a:solidFill>
              </a:rPr>
              <a:t>médicaux ou de santé utilisés pour le diagnostic, le traitement, le </a:t>
            </a:r>
            <a:br>
              <a:rPr lang="fr-CA" dirty="0">
                <a:solidFill>
                  <a:schemeClr val="tx1"/>
                </a:solidFill>
              </a:rPr>
            </a:br>
            <a:r>
              <a:rPr lang="fr-CA" dirty="0">
                <a:solidFill>
                  <a:schemeClr val="tx1"/>
                </a:solidFill>
              </a:rPr>
              <a:t>soulagement ou la prévention des maladies ou de troubles physiques. </a:t>
            </a:r>
          </a:p>
          <a:p>
            <a:pPr marL="0" indent="0">
              <a:lnSpc>
                <a:spcPct val="110000"/>
              </a:lnSpc>
              <a:spcBef>
                <a:spcPts val="600"/>
              </a:spcBef>
              <a:spcAft>
                <a:spcPts val="1000"/>
              </a:spcAft>
              <a:buNone/>
            </a:pPr>
            <a:r>
              <a:rPr lang="fr-CA" dirty="0">
                <a:solidFill>
                  <a:schemeClr val="tx1"/>
                </a:solidFill>
              </a:rPr>
              <a:t>Les instruments médicaux sont catégorisés dans l’une des quatre classes </a:t>
            </a:r>
            <a:br>
              <a:rPr lang="fr-CA" dirty="0">
                <a:solidFill>
                  <a:schemeClr val="tx1"/>
                </a:solidFill>
              </a:rPr>
            </a:br>
            <a:r>
              <a:rPr lang="fr-CA" dirty="0">
                <a:solidFill>
                  <a:schemeClr val="tx1"/>
                </a:solidFill>
              </a:rPr>
              <a:t>selon leur niveau de risque; la classe I comporte le risque le plus faible </a:t>
            </a:r>
            <a:br>
              <a:rPr lang="fr-CA" dirty="0">
                <a:solidFill>
                  <a:schemeClr val="tx1"/>
                </a:solidFill>
              </a:rPr>
            </a:br>
            <a:r>
              <a:rPr lang="fr-CA" dirty="0">
                <a:solidFill>
                  <a:schemeClr val="tx1"/>
                </a:solidFill>
              </a:rPr>
              <a:t>et la classe IV, le risque le plus élevé. Voici quelques exemples :</a:t>
            </a:r>
          </a:p>
          <a:p>
            <a:pPr marL="541338" indent="-269875">
              <a:lnSpc>
                <a:spcPct val="100000"/>
              </a:lnSpc>
              <a:spcBef>
                <a:spcPts val="600"/>
              </a:spcBef>
            </a:pPr>
            <a:r>
              <a:rPr lang="fr-CA" sz="1800" dirty="0">
                <a:solidFill>
                  <a:schemeClr val="tx1"/>
                </a:solidFill>
              </a:rPr>
              <a:t>Classe I — lits d’hôpital, fauteuils roulants, </a:t>
            </a:r>
            <a:r>
              <a:rPr lang="fr-CA" sz="1800" dirty="0">
                <a:solidFill>
                  <a:srgbClr val="000000"/>
                </a:solidFill>
              </a:rPr>
              <a:t>prothèses de jambe</a:t>
            </a:r>
            <a:endParaRPr lang="fr-CA" sz="1800" strike="sngStrike" dirty="0">
              <a:solidFill>
                <a:srgbClr val="000000"/>
              </a:solidFill>
            </a:endParaRPr>
          </a:p>
          <a:p>
            <a:pPr marL="541338" indent="-269875">
              <a:lnSpc>
                <a:spcPct val="100000"/>
              </a:lnSpc>
              <a:spcBef>
                <a:spcPts val="600"/>
              </a:spcBef>
            </a:pPr>
            <a:r>
              <a:rPr lang="fr-CA" sz="1800" dirty="0">
                <a:solidFill>
                  <a:schemeClr val="tx1"/>
                </a:solidFill>
              </a:rPr>
              <a:t>Classe II — équipement d’infusion, seringues, tube de trachéotomie, sondes urétrales</a:t>
            </a:r>
          </a:p>
          <a:p>
            <a:pPr marL="541338" indent="-269875">
              <a:lnSpc>
                <a:spcPct val="100000"/>
              </a:lnSpc>
              <a:spcBef>
                <a:spcPts val="600"/>
              </a:spcBef>
            </a:pPr>
            <a:r>
              <a:rPr lang="fr-CA" sz="1800" dirty="0">
                <a:solidFill>
                  <a:schemeClr val="tx1"/>
                </a:solidFill>
              </a:rPr>
              <a:t>Classe III — pompes à perfusion, doseurs de gaz anesthésiant, dispositifs intra-utérins</a:t>
            </a:r>
          </a:p>
          <a:p>
            <a:pPr marL="541338" indent="-269875">
              <a:lnSpc>
                <a:spcPct val="110000"/>
              </a:lnSpc>
              <a:spcBef>
                <a:spcPts val="600"/>
              </a:spcBef>
              <a:spcAft>
                <a:spcPts val="1200"/>
              </a:spcAft>
            </a:pPr>
            <a:r>
              <a:rPr lang="fr-CA" sz="1800" dirty="0">
                <a:solidFill>
                  <a:schemeClr val="tx1"/>
                </a:solidFill>
              </a:rPr>
              <a:t>Classe IV — stimulateurs cardiaques, défibrillateurs, implants mammaires, greffes osseuses</a:t>
            </a:r>
          </a:p>
          <a:p>
            <a:pPr marL="0" indent="0">
              <a:lnSpc>
                <a:spcPct val="110000"/>
              </a:lnSpc>
              <a:spcBef>
                <a:spcPts val="600"/>
              </a:spcBef>
              <a:buNone/>
            </a:pPr>
            <a:r>
              <a:rPr lang="fr-CA" b="1" dirty="0">
                <a:solidFill>
                  <a:schemeClr val="tx1"/>
                </a:solidFill>
              </a:rPr>
              <a:t>Toutes les classes d’instruments médicaux sont visées par la déclaration obligatoire des hôpitaux.</a:t>
            </a:r>
          </a:p>
        </p:txBody>
      </p:sp>
    </p:spTree>
    <p:extLst>
      <p:ext uri="{BB962C8B-B14F-4D97-AF65-F5344CB8AC3E}">
        <p14:creationId xmlns:p14="http://schemas.microsoft.com/office/powerpoint/2010/main" val="256946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6A0B2A40-ACA8-4837-A646-92D990E08899}"/>
              </a:ext>
            </a:extLst>
          </p:cNvPr>
          <p:cNvSpPr>
            <a:spLocks noGrp="1"/>
          </p:cNvSpPr>
          <p:nvPr>
            <p:ph type="title"/>
          </p:nvPr>
        </p:nvSpPr>
        <p:spPr>
          <a:xfrm>
            <a:off x="838199" y="356132"/>
            <a:ext cx="10515600" cy="1325563"/>
          </a:xfrm>
        </p:spPr>
        <p:txBody>
          <a:bodyPr anchor="t"/>
          <a:lstStyle/>
          <a:p>
            <a:r>
              <a:rPr lang="fr-CA">
                <a:latin typeface="Arial"/>
                <a:cs typeface="Arial"/>
              </a:rPr>
              <a:t>Quand les hôpitaux doivent-ils effectuer une déclaration? </a:t>
            </a:r>
            <a:br>
              <a:rPr lang="fr-CA"/>
            </a:br>
            <a:endParaRPr lang="fr-CA"/>
          </a:p>
        </p:txBody>
      </p:sp>
      <p:sp>
        <p:nvSpPr>
          <p:cNvPr id="40963" name="Content Placeholder 2">
            <a:extLst>
              <a:ext uri="{FF2B5EF4-FFF2-40B4-BE49-F238E27FC236}">
                <a16:creationId xmlns:a16="http://schemas.microsoft.com/office/drawing/2014/main" id="{4572A86A-DF80-4F60-9380-33E2E2F594BA}"/>
              </a:ext>
            </a:extLst>
          </p:cNvPr>
          <p:cNvSpPr>
            <a:spLocks noGrp="1"/>
          </p:cNvSpPr>
          <p:nvPr>
            <p:ph idx="1"/>
          </p:nvPr>
        </p:nvSpPr>
        <p:spPr>
          <a:xfrm>
            <a:off x="838199" y="1262625"/>
            <a:ext cx="10515600" cy="4332750"/>
          </a:xfrm>
        </p:spPr>
        <p:txBody>
          <a:bodyPr vert="horz" lIns="91440" tIns="45720" rIns="91440" bIns="45720" rtlCol="0" anchor="t">
            <a:noAutofit/>
          </a:bodyPr>
          <a:lstStyle/>
          <a:p>
            <a:pPr marL="0" indent="0">
              <a:lnSpc>
                <a:spcPct val="110000"/>
              </a:lnSpc>
              <a:spcBef>
                <a:spcPts val="600"/>
              </a:spcBef>
              <a:spcAft>
                <a:spcPts val="1000"/>
              </a:spcAft>
              <a:buNone/>
            </a:pPr>
            <a:r>
              <a:rPr lang="fr-CA">
                <a:latin typeface="Arial"/>
                <a:cs typeface="Arial"/>
              </a:rPr>
              <a:t>La déclaration obligatoire par les hôpitaux doit être présentée par écrit </a:t>
            </a:r>
            <a:r>
              <a:rPr lang="fr-CA" b="1">
                <a:latin typeface="Arial"/>
                <a:cs typeface="Arial"/>
              </a:rPr>
              <a:t>dans les 30 jours civils suivant la </a:t>
            </a:r>
            <a:r>
              <a:rPr lang="fr-CA" b="1">
                <a:solidFill>
                  <a:srgbClr val="000000"/>
                </a:solidFill>
                <a:latin typeface="Arial"/>
                <a:cs typeface="Arial"/>
              </a:rPr>
              <a:t>première consignation </a:t>
            </a:r>
            <a:r>
              <a:rPr lang="fr-CA">
                <a:solidFill>
                  <a:srgbClr val="000000"/>
                </a:solidFill>
                <a:latin typeface="Arial"/>
                <a:cs typeface="Arial"/>
              </a:rPr>
              <a:t>d’une RIM grave ou d’un IIM</a:t>
            </a:r>
            <a:r>
              <a:rPr lang="fr-CA">
                <a:latin typeface="Arial"/>
                <a:cs typeface="Arial"/>
              </a:rPr>
              <a:t>.</a:t>
            </a:r>
          </a:p>
          <a:p>
            <a:pPr marL="353695" lvl="1" indent="0">
              <a:lnSpc>
                <a:spcPct val="110000"/>
              </a:lnSpc>
              <a:spcBef>
                <a:spcPts val="600"/>
              </a:spcBef>
              <a:buNone/>
            </a:pPr>
            <a:endParaRPr lang="en-CA" altLang="en-US">
              <a:latin typeface="Arial"/>
              <a:ea typeface="Times" pitchFamily="18" charset="0"/>
              <a:cs typeface="Times"/>
            </a:endParaRPr>
          </a:p>
        </p:txBody>
      </p:sp>
      <p:sp>
        <p:nvSpPr>
          <p:cNvPr id="5" name="Rectangle 4">
            <a:extLst>
              <a:ext uri="{FF2B5EF4-FFF2-40B4-BE49-F238E27FC236}">
                <a16:creationId xmlns:a16="http://schemas.microsoft.com/office/drawing/2014/main" id="{9A398DDD-E3BA-4C42-8258-7F71272DC063}"/>
              </a:ext>
            </a:extLst>
          </p:cNvPr>
          <p:cNvSpPr/>
          <p:nvPr/>
        </p:nvSpPr>
        <p:spPr>
          <a:xfrm>
            <a:off x="838199" y="6082798"/>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Arial" panose="020B0604020202020204" pitchFamily="34" charset="0"/>
              </a:rPr>
              <a:t>Source : </a:t>
            </a:r>
            <a:r>
              <a:rPr lang="fr-CA" sz="1200" u="sng"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https://www.canada.ca/fr/sante-canada/services/medicaments-produits-sante/medeffet-canada/declaration-effets-indesirables/declaration-obligatoire-hopitaux/medicaments-instruments.html</a:t>
            </a:r>
            <a:endParaRPr lang="fr-CA" sz="12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4651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fr-CA">
                <a:latin typeface="Arial"/>
                <a:cs typeface="Arial"/>
              </a:rPr>
              <a:t>Formation à l’appui de la déclaration obligatoire</a:t>
            </a:r>
          </a:p>
        </p:txBody>
      </p:sp>
      <p:sp>
        <p:nvSpPr>
          <p:cNvPr id="3" name="Content Placeholder 2">
            <a:extLst>
              <a:ext uri="{FF2B5EF4-FFF2-40B4-BE49-F238E27FC236}">
                <a16:creationId xmlns:a16="http://schemas.microsoft.com/office/drawing/2014/main" id="{26367F15-8D64-417F-B265-2263AC535DAB}"/>
              </a:ext>
            </a:extLst>
          </p:cNvPr>
          <p:cNvSpPr>
            <a:spLocks noGrp="1"/>
          </p:cNvSpPr>
          <p:nvPr>
            <p:ph idx="1"/>
          </p:nvPr>
        </p:nvSpPr>
        <p:spPr>
          <a:xfrm>
            <a:off x="838199" y="1087119"/>
            <a:ext cx="10515601" cy="5175185"/>
          </a:xfrm>
        </p:spPr>
        <p:txBody>
          <a:bodyPr vert="horz" lIns="91440" tIns="45720" rIns="91440" bIns="45720" rtlCol="0" anchor="t">
            <a:normAutofit fontScale="92500" lnSpcReduction="10000"/>
          </a:bodyPr>
          <a:lstStyle/>
          <a:p>
            <a:pPr>
              <a:lnSpc>
                <a:spcPct val="110000"/>
              </a:lnSpc>
              <a:spcBef>
                <a:spcPts val="600"/>
              </a:spcBef>
              <a:spcAft>
                <a:spcPts val="1000"/>
              </a:spcAft>
            </a:pPr>
            <a:r>
              <a:rPr lang="fr-CA">
                <a:latin typeface="Arial"/>
                <a:ea typeface="Times New Roman" panose="02020603050405020304" pitchFamily="18" charset="0"/>
                <a:cs typeface="Arial"/>
              </a:rPr>
              <a:t>Le matériel éducatif fournit les éléments essentiels de la déclaration des réactions indésirables graves à un médicament (RIM graves) et des incidents liés aux instruments médicaux (IIM). </a:t>
            </a:r>
            <a:r>
              <a:rPr lang="fr-CA" b="1">
                <a:latin typeface="Arial"/>
                <a:ea typeface="Times New Roman" panose="02020603050405020304" pitchFamily="18" charset="0"/>
                <a:cs typeface="Arial"/>
              </a:rPr>
              <a:t>Il peut être utilisé par les hôpitaux, les responsables des soins de santé, le personnel soignant, les patients, les familles et les éducateurs</a:t>
            </a:r>
            <a:r>
              <a:rPr lang="fr-CA">
                <a:latin typeface="Arial"/>
                <a:ea typeface="Times New Roman" panose="02020603050405020304" pitchFamily="18" charset="0"/>
                <a:cs typeface="Arial"/>
              </a:rPr>
              <a:t>.</a:t>
            </a:r>
          </a:p>
          <a:p>
            <a:pPr>
              <a:lnSpc>
                <a:spcPct val="110000"/>
              </a:lnSpc>
              <a:spcBef>
                <a:spcPts val="600"/>
              </a:spcBef>
              <a:spcAft>
                <a:spcPts val="600"/>
              </a:spcAft>
            </a:pPr>
            <a:r>
              <a:rPr lang="fr-CA">
                <a:latin typeface="Arial"/>
                <a:cs typeface="Arial"/>
              </a:rPr>
              <a:t>Le matériel éducatif comprend 4</a:t>
            </a:r>
            <a:r>
              <a:rPr lang="fr-CA" b="1">
                <a:latin typeface="Arial"/>
                <a:cs typeface="Arial"/>
              </a:rPr>
              <a:t> </a:t>
            </a:r>
            <a:r>
              <a:rPr lang="fr-CA">
                <a:latin typeface="Arial"/>
                <a:cs typeface="Arial"/>
              </a:rPr>
              <a:t>modules PowerPoint :</a:t>
            </a:r>
          </a:p>
          <a:p>
            <a:pPr marL="457200" lvl="1" indent="0">
              <a:lnSpc>
                <a:spcPct val="110000"/>
              </a:lnSpc>
              <a:spcBef>
                <a:spcPts val="600"/>
              </a:spcBef>
              <a:spcAft>
                <a:spcPts val="600"/>
              </a:spcAft>
              <a:buNone/>
            </a:pPr>
            <a:r>
              <a:rPr lang="fr-CA" sz="2000" b="1">
                <a:latin typeface="Arial"/>
                <a:cs typeface="Arial"/>
              </a:rPr>
              <a:t>Module 1</a:t>
            </a:r>
            <a:r>
              <a:rPr lang="fr-CA" sz="2000">
                <a:latin typeface="Arial"/>
                <a:cs typeface="Arial"/>
              </a:rPr>
              <a:t> — Survol de la Loi de Vanessa et exigences de déclaration</a:t>
            </a:r>
          </a:p>
          <a:p>
            <a:pPr marL="457200" lvl="1" indent="0">
              <a:lnSpc>
                <a:spcPct val="110000"/>
              </a:lnSpc>
              <a:spcBef>
                <a:spcPts val="600"/>
              </a:spcBef>
              <a:spcAft>
                <a:spcPts val="600"/>
              </a:spcAft>
              <a:buNone/>
            </a:pPr>
            <a:r>
              <a:rPr lang="fr-CA" sz="2000" b="1">
                <a:latin typeface="Arial"/>
                <a:cs typeface="Arial"/>
              </a:rPr>
              <a:t>Module 2</a:t>
            </a:r>
            <a:r>
              <a:rPr lang="fr-CA" sz="2000">
                <a:latin typeface="Arial"/>
                <a:cs typeface="Arial"/>
              </a:rPr>
              <a:t> — </a:t>
            </a:r>
            <a:r>
              <a:rPr lang="fr-FR" sz="2000">
                <a:latin typeface="Arial"/>
                <a:cs typeface="Arial"/>
              </a:rPr>
              <a:t>Processus de déclaration à Santé Canada</a:t>
            </a:r>
            <a:endParaRPr lang="fr-CA" sz="2000">
              <a:latin typeface="Arial"/>
              <a:cs typeface="Arial"/>
            </a:endParaRPr>
          </a:p>
          <a:p>
            <a:pPr marL="457200" lvl="1" indent="0">
              <a:lnSpc>
                <a:spcPct val="110000"/>
              </a:lnSpc>
              <a:spcBef>
                <a:spcPts val="600"/>
              </a:spcBef>
              <a:spcAft>
                <a:spcPts val="600"/>
              </a:spcAft>
              <a:buNone/>
            </a:pPr>
            <a:r>
              <a:rPr lang="fr-CA" sz="2000" b="1">
                <a:latin typeface="Arial"/>
                <a:cs typeface="Arial"/>
              </a:rPr>
              <a:t>Module 3</a:t>
            </a:r>
            <a:r>
              <a:rPr lang="fr-CA" sz="2000">
                <a:latin typeface="Arial"/>
                <a:cs typeface="Arial"/>
              </a:rPr>
              <a:t> —</a:t>
            </a:r>
            <a:r>
              <a:rPr lang="fr-CA" sz="2000" b="1">
                <a:latin typeface="Arial"/>
                <a:cs typeface="Arial"/>
              </a:rPr>
              <a:t> </a:t>
            </a:r>
            <a:r>
              <a:rPr lang="fr-FR" sz="2000">
                <a:latin typeface="Arial"/>
                <a:cs typeface="Arial"/>
              </a:rPr>
              <a:t>Stratégies pour promouvoir et appuyer la déclaration obligatoire</a:t>
            </a:r>
            <a:endParaRPr lang="fr-CA" sz="2000">
              <a:latin typeface="Arial"/>
              <a:cs typeface="Arial"/>
            </a:endParaRPr>
          </a:p>
          <a:p>
            <a:pPr marL="457200" lvl="1" indent="0">
              <a:lnSpc>
                <a:spcPct val="110000"/>
              </a:lnSpc>
              <a:spcBef>
                <a:spcPts val="600"/>
              </a:spcBef>
              <a:spcAft>
                <a:spcPts val="1000"/>
              </a:spcAft>
              <a:buNone/>
            </a:pPr>
            <a:r>
              <a:rPr lang="fr-CA" sz="2000" b="1">
                <a:latin typeface="Arial"/>
                <a:cs typeface="Arial"/>
              </a:rPr>
              <a:t>Module 4</a:t>
            </a:r>
            <a:r>
              <a:rPr lang="fr-CA" sz="2000">
                <a:latin typeface="Arial"/>
                <a:cs typeface="Arial"/>
              </a:rPr>
              <a:t> — Examen et communication par Santé Canada des résultats sur l’innocuité </a:t>
            </a:r>
          </a:p>
          <a:p>
            <a:pPr>
              <a:lnSpc>
                <a:spcPct val="110000"/>
              </a:lnSpc>
              <a:spcBef>
                <a:spcPts val="600"/>
              </a:spcBef>
              <a:buFont typeface="Arial"/>
              <a:buChar char="•"/>
            </a:pPr>
            <a:r>
              <a:rPr lang="fr-CA" b="1">
                <a:latin typeface="Arial"/>
                <a:cs typeface="Arial"/>
              </a:rPr>
              <a:t>Le matériel éducatif (modules entiers, diapositives individuelles ou partie du contenu) peut être utilisé pour expliquer, décrire ou promouvoir la déclaration des RIM graves et des IIM. </a:t>
            </a:r>
            <a:r>
              <a:rPr lang="fr-CA">
                <a:latin typeface="Arial"/>
                <a:cs typeface="Arial"/>
              </a:rPr>
              <a:t>La source de ce matériel pédagogique peut être citée comme suit : </a:t>
            </a:r>
            <a:br>
              <a:rPr lang="fr-CA">
                <a:latin typeface="Arial"/>
                <a:cs typeface="Arial"/>
              </a:rPr>
            </a:br>
            <a:r>
              <a:rPr lang="fr-CA">
                <a:latin typeface="Arial"/>
                <a:cs typeface="Arial"/>
              </a:rPr>
              <a:t>Formation à l’appui de la déclaration obligatoire. Santé Canada, 2019.</a:t>
            </a:r>
          </a:p>
        </p:txBody>
      </p:sp>
    </p:spTree>
    <p:extLst>
      <p:ext uri="{BB962C8B-B14F-4D97-AF65-F5344CB8AC3E}">
        <p14:creationId xmlns:p14="http://schemas.microsoft.com/office/powerpoint/2010/main" val="433152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BA09026D-B388-4B79-AE01-03B5E475891B}"/>
              </a:ext>
            </a:extLst>
          </p:cNvPr>
          <p:cNvSpPr>
            <a:spLocks noGrp="1"/>
          </p:cNvSpPr>
          <p:nvPr>
            <p:ph type="title"/>
          </p:nvPr>
        </p:nvSpPr>
        <p:spPr/>
        <p:txBody>
          <a:bodyPr anchor="t">
            <a:normAutofit/>
          </a:bodyPr>
          <a:lstStyle/>
          <a:p>
            <a:r>
              <a:rPr lang="fr-CA">
                <a:latin typeface="Arial"/>
                <a:cs typeface="Arial"/>
              </a:rPr>
              <a:t>Renseignements qui « relèvent » de l’hôpital</a:t>
            </a:r>
          </a:p>
        </p:txBody>
      </p:sp>
      <p:sp>
        <p:nvSpPr>
          <p:cNvPr id="40963" name="Content Placeholder 2">
            <a:extLst>
              <a:ext uri="{FF2B5EF4-FFF2-40B4-BE49-F238E27FC236}">
                <a16:creationId xmlns:a16="http://schemas.microsoft.com/office/drawing/2014/main" id="{D2C6D23D-6DE0-416C-B089-FB8121EBAF5F}"/>
              </a:ext>
            </a:extLst>
          </p:cNvPr>
          <p:cNvSpPr>
            <a:spLocks noGrp="1"/>
          </p:cNvSpPr>
          <p:nvPr>
            <p:ph idx="1"/>
          </p:nvPr>
        </p:nvSpPr>
        <p:spPr>
          <a:xfrm>
            <a:off x="838199" y="1145355"/>
            <a:ext cx="10515600" cy="4937443"/>
          </a:xfrm>
        </p:spPr>
        <p:txBody>
          <a:bodyPr/>
          <a:lstStyle/>
          <a:p>
            <a:pPr marL="0" indent="0">
              <a:lnSpc>
                <a:spcPct val="100000"/>
              </a:lnSpc>
              <a:spcBef>
                <a:spcPts val="600"/>
              </a:spcBef>
              <a:spcAft>
                <a:spcPts val="1000"/>
              </a:spcAft>
              <a:buNone/>
              <a:defRPr/>
            </a:pPr>
            <a:r>
              <a:rPr lang="fr-CA">
                <a:latin typeface="Arial"/>
                <a:ea typeface="Times New Roman" pitchFamily="18" charset="0"/>
                <a:cs typeface="Times"/>
              </a:rPr>
              <a:t>La règlementation exige que les hôpitaux déclarent les </a:t>
            </a:r>
            <a:r>
              <a:rPr lang="fr-CA">
                <a:solidFill>
                  <a:srgbClr val="000000"/>
                </a:solidFill>
                <a:latin typeface="Arial"/>
                <a:ea typeface="Times New Roman" pitchFamily="18" charset="0"/>
                <a:cs typeface="Times"/>
              </a:rPr>
              <a:t>RIM graves et </a:t>
            </a:r>
            <a:r>
              <a:rPr lang="fr-CA">
                <a:latin typeface="Arial"/>
                <a:ea typeface="Times New Roman" pitchFamily="18" charset="0"/>
                <a:cs typeface="Times"/>
              </a:rPr>
              <a:t>les IIM documentés en fournissant les renseignements qui </a:t>
            </a:r>
            <a:r>
              <a:rPr lang="fr-CA" b="1">
                <a:latin typeface="Arial"/>
                <a:ea typeface="Times New Roman" pitchFamily="18" charset="0"/>
                <a:cs typeface="Times"/>
              </a:rPr>
              <a:t>relèvent de l’hôpital</a:t>
            </a:r>
            <a:r>
              <a:rPr lang="fr-CA">
                <a:latin typeface="Arial"/>
                <a:ea typeface="Times New Roman" pitchFamily="18" charset="0"/>
                <a:cs typeface="Times"/>
              </a:rPr>
              <a:t>.</a:t>
            </a:r>
          </a:p>
          <a:p>
            <a:pPr>
              <a:lnSpc>
                <a:spcPct val="100000"/>
              </a:lnSpc>
              <a:spcBef>
                <a:spcPts val="600"/>
              </a:spcBef>
              <a:spcAft>
                <a:spcPts val="1000"/>
              </a:spcAft>
              <a:defRPr/>
            </a:pPr>
            <a:r>
              <a:rPr lang="fr-CA">
                <a:solidFill>
                  <a:schemeClr val="tx1"/>
                </a:solidFill>
                <a:cs typeface="Times" panose="02020603050405020304" pitchFamily="18" charset="0"/>
              </a:rPr>
              <a:t>Les renseignements qui relèvent de l’hôpital correspondent aux renseignements qui seraient raisonnablement accessibles au sein de l’hôpital.   </a:t>
            </a:r>
          </a:p>
          <a:p>
            <a:pPr>
              <a:lnSpc>
                <a:spcPct val="100000"/>
              </a:lnSpc>
              <a:spcBef>
                <a:spcPts val="600"/>
              </a:spcBef>
              <a:spcAft>
                <a:spcPts val="1000"/>
              </a:spcAft>
              <a:defRPr/>
            </a:pPr>
            <a:r>
              <a:rPr lang="fr-CA">
                <a:solidFill>
                  <a:schemeClr val="tx1"/>
                </a:solidFill>
                <a:cs typeface="Times" panose="02020603050405020304" pitchFamily="18" charset="0"/>
              </a:rPr>
              <a:t>Les hôpitaux sont encouragés à prendre toutes les mesures raisonnables pour recueillir les renseignements nécessaires à une déclaration aussi exhaustive que possible. Toutefois, il n’est pas nécessaire d’effectuer une enquête approfondie pour les obtenir. </a:t>
            </a:r>
          </a:p>
          <a:p>
            <a:pPr>
              <a:lnSpc>
                <a:spcPct val="100000"/>
              </a:lnSpc>
              <a:spcBef>
                <a:spcPts val="600"/>
              </a:spcBef>
              <a:defRPr/>
            </a:pPr>
            <a:endParaRPr lang="en-CA" sz="2000">
              <a:solidFill>
                <a:schemeClr val="tx1"/>
              </a:solidFill>
              <a:cs typeface="Times" panose="02020603050405020304" pitchFamily="18" charset="0"/>
            </a:endParaRPr>
          </a:p>
          <a:p>
            <a:pPr>
              <a:spcBef>
                <a:spcPts val="600"/>
              </a:spcBef>
              <a:buFont typeface="Arial" charset="0"/>
              <a:buChar char="•"/>
              <a:defRPr/>
            </a:pPr>
            <a:endParaRPr lang="en-CA" sz="2000">
              <a:cs typeface="Times" panose="02020603050405020304" pitchFamily="18" charset="0"/>
            </a:endParaRPr>
          </a:p>
        </p:txBody>
      </p:sp>
      <p:sp>
        <p:nvSpPr>
          <p:cNvPr id="5" name="Rectangle 4">
            <a:extLst>
              <a:ext uri="{FF2B5EF4-FFF2-40B4-BE49-F238E27FC236}">
                <a16:creationId xmlns:a16="http://schemas.microsoft.com/office/drawing/2014/main" id="{656534DB-A3C0-4A68-8BEF-D7F01D50ED93}"/>
              </a:ext>
            </a:extLst>
          </p:cNvPr>
          <p:cNvSpPr/>
          <p:nvPr/>
        </p:nvSpPr>
        <p:spPr>
          <a:xfrm>
            <a:off x="838199" y="6082798"/>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Arial" panose="020B0604020202020204" pitchFamily="34" charset="0"/>
              </a:rPr>
              <a:t>Source : </a:t>
            </a:r>
            <a:r>
              <a:rPr lang="fr-CA" sz="1200" u="sng"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https://www.canada.ca/fr/sante-canada/services/medicaments-produits-sante/medeffet-canada/declaration-effets-indesirables/declaration-obligatoire-hopitaux/medicaments-instruments.html</a:t>
            </a:r>
            <a:endParaRPr lang="fr-CA" sz="1200"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BA09026D-B388-4B79-AE01-03B5E475891B}"/>
              </a:ext>
            </a:extLst>
          </p:cNvPr>
          <p:cNvSpPr>
            <a:spLocks noGrp="1"/>
          </p:cNvSpPr>
          <p:nvPr>
            <p:ph type="title"/>
          </p:nvPr>
        </p:nvSpPr>
        <p:spPr/>
        <p:txBody>
          <a:bodyPr anchor="t">
            <a:normAutofit/>
          </a:bodyPr>
          <a:lstStyle/>
          <a:p>
            <a:r>
              <a:rPr lang="fr-CA"/>
              <a:t>Exemples de renseignements qui relèvent d’un hôpital </a:t>
            </a:r>
          </a:p>
        </p:txBody>
      </p:sp>
      <p:sp>
        <p:nvSpPr>
          <p:cNvPr id="40963" name="Content Placeholder 2">
            <a:extLst>
              <a:ext uri="{FF2B5EF4-FFF2-40B4-BE49-F238E27FC236}">
                <a16:creationId xmlns:a16="http://schemas.microsoft.com/office/drawing/2014/main" id="{D2C6D23D-6DE0-416C-B089-FB8121EBAF5F}"/>
              </a:ext>
            </a:extLst>
          </p:cNvPr>
          <p:cNvSpPr>
            <a:spLocks noGrp="1"/>
          </p:cNvSpPr>
          <p:nvPr>
            <p:ph idx="1"/>
          </p:nvPr>
        </p:nvSpPr>
        <p:spPr>
          <a:xfrm>
            <a:off x="838199" y="1145355"/>
            <a:ext cx="10515600" cy="4937443"/>
          </a:xfrm>
        </p:spPr>
        <p:txBody>
          <a:bodyPr/>
          <a:lstStyle/>
          <a:p>
            <a:pPr marL="0" lvl="1" indent="0">
              <a:lnSpc>
                <a:spcPct val="110000"/>
              </a:lnSpc>
              <a:spcBef>
                <a:spcPts val="600"/>
              </a:spcBef>
              <a:buNone/>
            </a:pPr>
            <a:r>
              <a:rPr lang="fr-CA" sz="2000">
                <a:latin typeface="Arial"/>
                <a:cs typeface="Arial"/>
              </a:rPr>
              <a:t>Voici des exemples de renseignements sur </a:t>
            </a:r>
            <a:r>
              <a:rPr lang="fr-CA" sz="2000">
                <a:solidFill>
                  <a:srgbClr val="000000"/>
                </a:solidFill>
                <a:latin typeface="Arial"/>
                <a:cs typeface="Arial"/>
              </a:rPr>
              <a:t>les RIM graves ou les IIM qui relèvent de l’hôpital :</a:t>
            </a:r>
          </a:p>
          <a:p>
            <a:pPr marL="271463" indent="-271463">
              <a:lnSpc>
                <a:spcPct val="110000"/>
              </a:lnSpc>
              <a:spcBef>
                <a:spcPts val="600"/>
              </a:spcBef>
            </a:pPr>
            <a:r>
              <a:rPr lang="fr-CA">
                <a:solidFill>
                  <a:srgbClr val="000000"/>
                </a:solidFill>
                <a:latin typeface="Arial"/>
                <a:cs typeface="Arial"/>
              </a:rPr>
              <a:t>une RIM grave ou un IIM qui figure dans le dossier clinique ou médical d’un patient;</a:t>
            </a:r>
          </a:p>
          <a:p>
            <a:pPr marL="271463" indent="-271463">
              <a:lnSpc>
                <a:spcPct val="110000"/>
              </a:lnSpc>
              <a:spcBef>
                <a:spcPts val="600"/>
              </a:spcBef>
            </a:pPr>
            <a:r>
              <a:rPr lang="fr-CA">
                <a:solidFill>
                  <a:srgbClr val="000000"/>
                </a:solidFill>
                <a:latin typeface="Arial"/>
                <a:cs typeface="Arial"/>
              </a:rPr>
              <a:t>une RIM grave ou un IIM consigné dans un formulaire </a:t>
            </a:r>
            <a:r>
              <a:rPr lang="fr-CA">
                <a:latin typeface="Arial"/>
                <a:cs typeface="Arial"/>
              </a:rPr>
              <a:t>de déclaration distinct (électronique ou papier) rempli par un professionnel de la santé; </a:t>
            </a:r>
          </a:p>
          <a:p>
            <a:pPr marL="271463" indent="-271463">
              <a:lnSpc>
                <a:spcPct val="110000"/>
              </a:lnSpc>
              <a:spcBef>
                <a:spcPts val="600"/>
              </a:spcBef>
            </a:pPr>
            <a:r>
              <a:rPr lang="fr-CA">
                <a:latin typeface="Arial"/>
                <a:ea typeface="Times" pitchFamily="18" charset="0"/>
                <a:cs typeface="Times"/>
              </a:rPr>
              <a:t>un incident grave (une RIM ou un IIM) qui a été documenté dans un formulaire de déclaration d’une RIM ou un formulaire de plainte concernant un produit (p. ex., un formulaire d’IIM) suivant une politique interne de l’hôpital, un rapport pathologique, une base de données sur les incidents ou la sécurité des patients ou un système informatisé d’entrée des ordonnances.</a:t>
            </a:r>
          </a:p>
          <a:p>
            <a:pPr>
              <a:lnSpc>
                <a:spcPct val="100000"/>
              </a:lnSpc>
              <a:spcBef>
                <a:spcPts val="600"/>
              </a:spcBef>
              <a:defRPr/>
            </a:pPr>
            <a:endParaRPr lang="en-CA" sz="2000">
              <a:solidFill>
                <a:schemeClr val="tx1"/>
              </a:solidFill>
              <a:cs typeface="Times" panose="02020603050405020304" pitchFamily="18" charset="0"/>
            </a:endParaRPr>
          </a:p>
          <a:p>
            <a:pPr>
              <a:spcBef>
                <a:spcPts val="600"/>
              </a:spcBef>
              <a:buFont typeface="Arial" charset="0"/>
              <a:buChar char="•"/>
              <a:defRPr/>
            </a:pPr>
            <a:endParaRPr lang="en-CA" sz="2000">
              <a:cs typeface="Times" panose="02020603050405020304" pitchFamily="18" charset="0"/>
            </a:endParaRPr>
          </a:p>
        </p:txBody>
      </p:sp>
      <p:sp>
        <p:nvSpPr>
          <p:cNvPr id="5" name="Rectangle 4">
            <a:extLst>
              <a:ext uri="{FF2B5EF4-FFF2-40B4-BE49-F238E27FC236}">
                <a16:creationId xmlns:a16="http://schemas.microsoft.com/office/drawing/2014/main" id="{656534DB-A3C0-4A68-8BEF-D7F01D50ED93}"/>
              </a:ext>
            </a:extLst>
          </p:cNvPr>
          <p:cNvSpPr/>
          <p:nvPr/>
        </p:nvSpPr>
        <p:spPr>
          <a:xfrm>
            <a:off x="838199" y="6082798"/>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Arial" panose="020B0604020202020204" pitchFamily="34" charset="0"/>
              </a:rPr>
              <a:t>Source : </a:t>
            </a:r>
            <a:r>
              <a:rPr lang="fr-CA" sz="1200" u="sng"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https://www.canada.ca/fr/sante-canada/services/medicaments-produits-sante/medeffet-canada/declaration-effets-indesirables/declaration-obligatoire-hopitaux/medicaments-instruments.html</a:t>
            </a:r>
            <a:endParaRPr lang="fr-CA" sz="12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2625805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FF8177E1-218F-40A7-A1CF-8BE358AC561A}"/>
              </a:ext>
            </a:extLst>
          </p:cNvPr>
          <p:cNvSpPr>
            <a:spLocks noGrp="1"/>
          </p:cNvSpPr>
          <p:nvPr>
            <p:ph type="title"/>
          </p:nvPr>
        </p:nvSpPr>
        <p:spPr/>
        <p:txBody>
          <a:bodyPr anchor="t">
            <a:normAutofit/>
          </a:bodyPr>
          <a:lstStyle/>
          <a:p>
            <a:r>
              <a:rPr lang="fr-CA"/>
              <a:t>L’approche de conformité de Santé Canada</a:t>
            </a:r>
          </a:p>
        </p:txBody>
      </p:sp>
      <p:sp>
        <p:nvSpPr>
          <p:cNvPr id="30" name="Text Placeholder 2">
            <a:extLst>
              <a:ext uri="{FF2B5EF4-FFF2-40B4-BE49-F238E27FC236}">
                <a16:creationId xmlns:a16="http://schemas.microsoft.com/office/drawing/2014/main" id="{7E6E4350-CB3B-45D4-BADA-F1EFA61390DA}"/>
              </a:ext>
            </a:extLst>
          </p:cNvPr>
          <p:cNvSpPr>
            <a:spLocks noGrp="1"/>
          </p:cNvSpPr>
          <p:nvPr>
            <p:ph idx="1"/>
          </p:nvPr>
        </p:nvSpPr>
        <p:spPr>
          <a:xfrm>
            <a:off x="838199" y="1166224"/>
            <a:ext cx="10515600" cy="4916574"/>
          </a:xfrm>
        </p:spPr>
        <p:txBody>
          <a:bodyPr>
            <a:normAutofit/>
          </a:bodyPr>
          <a:lstStyle/>
          <a:p>
            <a:pPr>
              <a:lnSpc>
                <a:spcPct val="110000"/>
              </a:lnSpc>
            </a:pPr>
            <a:r>
              <a:rPr lang="fr-CA"/>
              <a:t>Santé Canada a mis en place un mécanisme de surveillance pour s’assurer que les rapports </a:t>
            </a:r>
            <a:r>
              <a:rPr lang="fr-CA">
                <a:solidFill>
                  <a:srgbClr val="000000"/>
                </a:solidFill>
              </a:rPr>
              <a:t>soient bien reçus, qu’ils soient complets et qu’ils contiennent des renseignements de qualité suffisante pour satisfaire aux exigences règlementaires. </a:t>
            </a:r>
          </a:p>
          <a:p>
            <a:pPr marL="0" indent="0">
              <a:lnSpc>
                <a:spcPct val="110000"/>
              </a:lnSpc>
              <a:buNone/>
            </a:pPr>
            <a:endParaRPr lang="en-CA" sz="1000">
              <a:solidFill>
                <a:srgbClr val="000000"/>
              </a:solidFill>
            </a:endParaRPr>
          </a:p>
          <a:p>
            <a:pPr>
              <a:lnSpc>
                <a:spcPct val="110000"/>
              </a:lnSpc>
            </a:pPr>
            <a:r>
              <a:rPr lang="fr-CA">
                <a:solidFill>
                  <a:srgbClr val="000000"/>
                </a:solidFill>
              </a:rPr>
              <a:t>Si une situation de non-conformité est décelée, Santé Canada prêtera main-forte aux hôpitaux en déployant des efforts d’orientation, de sensibilisation et d’éducation pour les aider à satisfaire aux exigences de déclaration </a:t>
            </a:r>
            <a:r>
              <a:rPr lang="fr-CA"/>
              <a:t>obligatoire en vertu de la Loi de Vanessa. </a:t>
            </a:r>
          </a:p>
          <a:p>
            <a:pPr marL="0" indent="0">
              <a:lnSpc>
                <a:spcPct val="110000"/>
              </a:lnSpc>
              <a:buNone/>
            </a:pPr>
            <a:endParaRPr lang="en-CA" sz="1000"/>
          </a:p>
          <a:p>
            <a:pPr>
              <a:lnSpc>
                <a:spcPct val="110000"/>
              </a:lnSpc>
            </a:pPr>
            <a:r>
              <a:rPr lang="fr-CA"/>
              <a:t>Si Santé Canada relève des cas de non-conformité qui perdurent, la Direction générale des opérations règlementaires et de l’application de la loi pourrait prendre d’autres mesures de conformité et d’application de la loi.</a:t>
            </a:r>
          </a:p>
        </p:txBody>
      </p:sp>
      <p:sp>
        <p:nvSpPr>
          <p:cNvPr id="6" name="Rectangle 5">
            <a:extLst>
              <a:ext uri="{FF2B5EF4-FFF2-40B4-BE49-F238E27FC236}">
                <a16:creationId xmlns:a16="http://schemas.microsoft.com/office/drawing/2014/main" id="{E31DAD49-CEEA-41FD-B7F8-B60D065AFA32}"/>
              </a:ext>
            </a:extLst>
          </p:cNvPr>
          <p:cNvSpPr/>
          <p:nvPr/>
        </p:nvSpPr>
        <p:spPr>
          <a:xfrm>
            <a:off x="838199" y="6082798"/>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Arial" panose="020B0604020202020204" pitchFamily="34" charset="0"/>
              </a:rPr>
              <a:t>Source : </a:t>
            </a:r>
            <a:r>
              <a:rPr lang="fr-CA" sz="1200" u="sng"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https://www.canada.ca/fr/sante-canada/services/medicaments-produits-sante/medeffet-canada/declaration-effets-indesirables/declaration-obligatoire-hopitaux/medicaments-instruments.html</a:t>
            </a:r>
            <a:endParaRPr lang="fr-CA" sz="12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15298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vert="horz" lIns="91440" tIns="45720" rIns="91440" bIns="45720" rtlCol="0" anchor="t">
            <a:normAutofit/>
          </a:bodyPr>
          <a:lstStyle/>
          <a:p>
            <a:endParaRPr lang="en-CA" sz="3200">
              <a:solidFill>
                <a:prstClr val="black"/>
              </a:solidFill>
              <a:latin typeface="Arial" panose="020B0604020202020204" pitchFamily="34" charset="0"/>
              <a:cs typeface="+mn-cs"/>
            </a:endParaRPr>
          </a:p>
          <a:p>
            <a:pPr marL="0" indent="0" algn="ctr">
              <a:buNone/>
            </a:pPr>
            <a:endParaRPr lang="en-CA" sz="3200">
              <a:solidFill>
                <a:prstClr val="black"/>
              </a:solidFill>
              <a:cs typeface="+mn-cs"/>
            </a:endParaRPr>
          </a:p>
          <a:p>
            <a:pPr marL="0" indent="0" algn="ctr">
              <a:buNone/>
            </a:pPr>
            <a:r>
              <a:rPr lang="fr-CA" sz="3200" b="1">
                <a:solidFill>
                  <a:srgbClr val="1B416F"/>
                </a:solidFill>
                <a:latin typeface="Arial"/>
                <a:cs typeface="Arial"/>
              </a:rPr>
              <a:t>Éléments de données requis</a:t>
            </a:r>
          </a:p>
        </p:txBody>
      </p:sp>
    </p:spTree>
    <p:extLst>
      <p:ext uri="{BB962C8B-B14F-4D97-AF65-F5344CB8AC3E}">
        <p14:creationId xmlns:p14="http://schemas.microsoft.com/office/powerpoint/2010/main" val="3479256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A7C6-7724-4255-AADE-DA254FF196A3}"/>
              </a:ext>
            </a:extLst>
          </p:cNvPr>
          <p:cNvSpPr>
            <a:spLocks noGrp="1"/>
          </p:cNvSpPr>
          <p:nvPr>
            <p:ph type="title"/>
          </p:nvPr>
        </p:nvSpPr>
        <p:spPr/>
        <p:txBody>
          <a:bodyPr anchor="t"/>
          <a:lstStyle/>
          <a:p>
            <a:r>
              <a:rPr lang="fr-CA" sz="2800">
                <a:latin typeface="Arial"/>
                <a:cs typeface="Arial"/>
              </a:rPr>
              <a:t>Éléments de données</a:t>
            </a:r>
            <a:r>
              <a:rPr lang="fr-CA">
                <a:latin typeface="Arial"/>
                <a:cs typeface="Arial"/>
              </a:rPr>
              <a:t> requis dans la </a:t>
            </a:r>
            <a:r>
              <a:rPr lang="fr-CA" sz="2800">
                <a:latin typeface="Arial"/>
                <a:cs typeface="Arial"/>
              </a:rPr>
              <a:t>déclaration obligatoire par l’hôpital</a:t>
            </a:r>
            <a:r>
              <a:rPr lang="fr-CA">
                <a:latin typeface="Arial"/>
                <a:cs typeface="Arial"/>
              </a:rPr>
              <a:t> </a:t>
            </a:r>
          </a:p>
        </p:txBody>
      </p:sp>
      <p:sp>
        <p:nvSpPr>
          <p:cNvPr id="5" name="Content Placeholder 4">
            <a:extLst>
              <a:ext uri="{FF2B5EF4-FFF2-40B4-BE49-F238E27FC236}">
                <a16:creationId xmlns:a16="http://schemas.microsoft.com/office/drawing/2014/main" id="{6BF151AC-48A1-41ED-8E08-052F744E41B5}"/>
              </a:ext>
            </a:extLst>
          </p:cNvPr>
          <p:cNvSpPr>
            <a:spLocks noGrp="1"/>
          </p:cNvSpPr>
          <p:nvPr>
            <p:ph idx="1"/>
          </p:nvPr>
        </p:nvSpPr>
        <p:spPr>
          <a:xfrm>
            <a:off x="838199" y="1243693"/>
            <a:ext cx="10515600" cy="4552159"/>
          </a:xfrm>
        </p:spPr>
        <p:txBody>
          <a:bodyPr vert="horz" lIns="91440" tIns="45720" rIns="91440" bIns="45720" rtlCol="0" anchor="t">
            <a:noAutofit/>
          </a:bodyPr>
          <a:lstStyle/>
          <a:p>
            <a:pPr>
              <a:lnSpc>
                <a:spcPct val="110000"/>
              </a:lnSpc>
              <a:spcBef>
                <a:spcPts val="600"/>
              </a:spcBef>
              <a:spcAft>
                <a:spcPts val="1000"/>
              </a:spcAft>
              <a:buSzPct val="100000"/>
              <a:defRPr/>
            </a:pPr>
            <a:r>
              <a:rPr lang="fr-CA" dirty="0">
                <a:latin typeface="Arial"/>
                <a:cs typeface="Arial"/>
              </a:rPr>
              <a:t>Les éléments de données des deux diapositives suivantes (pour la déclaration respective des </a:t>
            </a:r>
            <a:r>
              <a:rPr lang="fr-CA" dirty="0">
                <a:solidFill>
                  <a:srgbClr val="000000"/>
                </a:solidFill>
                <a:latin typeface="Arial"/>
                <a:cs typeface="Arial"/>
              </a:rPr>
              <a:t>RIM graves et des IIM</a:t>
            </a:r>
            <a:r>
              <a:rPr lang="fr-CA" dirty="0">
                <a:latin typeface="Arial"/>
                <a:cs typeface="Arial"/>
              </a:rPr>
              <a:t>) doivent être inclus dans les rapports, si l’hôpital a accès à ces renseignements. </a:t>
            </a:r>
          </a:p>
          <a:p>
            <a:pPr>
              <a:lnSpc>
                <a:spcPct val="110000"/>
              </a:lnSpc>
              <a:spcBef>
                <a:spcPts val="600"/>
              </a:spcBef>
              <a:spcAft>
                <a:spcPts val="1000"/>
              </a:spcAft>
              <a:buSzPct val="100000"/>
              <a:defRPr/>
            </a:pPr>
            <a:r>
              <a:rPr lang="fr-CA" dirty="0">
                <a:latin typeface="Arial"/>
                <a:cs typeface="Arial"/>
              </a:rPr>
              <a:t>Les éléments de données marqués d’un </a:t>
            </a:r>
            <a:r>
              <a:rPr lang="fr-CA" dirty="0">
                <a:solidFill>
                  <a:srgbClr val="FF0000"/>
                </a:solidFill>
                <a:latin typeface="Arial"/>
                <a:cs typeface="Arial"/>
              </a:rPr>
              <a:t>double astérisque (**)</a:t>
            </a:r>
            <a:r>
              <a:rPr lang="fr-CA" dirty="0">
                <a:latin typeface="Arial"/>
                <a:cs typeface="Arial"/>
              </a:rPr>
              <a:t> sont essentiels à Santé Canada, car il s’agit de l’information minimale requise pour soumettre un rapport. </a:t>
            </a:r>
          </a:p>
          <a:p>
            <a:pPr lvl="1">
              <a:lnSpc>
                <a:spcPct val="110000"/>
              </a:lnSpc>
              <a:spcBef>
                <a:spcPts val="600"/>
              </a:spcBef>
              <a:spcAft>
                <a:spcPts val="1000"/>
              </a:spcAft>
              <a:buSzPct val="100000"/>
              <a:buFont typeface="Arial" panose="020B0604020202020204" pitchFamily="34" charset="0"/>
              <a:buChar char="•"/>
              <a:defRPr/>
            </a:pPr>
            <a:r>
              <a:rPr lang="fr-CA" sz="2000" dirty="0">
                <a:latin typeface="Arial"/>
                <a:cs typeface="Arial"/>
              </a:rPr>
              <a:t>Un hôpital n’est pas tenu de soumettre un rapport s’il n’a pas accès à tous les éléments de données essentiels (c.-à-d. ceux qui comportent un </a:t>
            </a:r>
            <a:r>
              <a:rPr lang="fr-CA" sz="2000" dirty="0">
                <a:solidFill>
                  <a:srgbClr val="FF0000"/>
                </a:solidFill>
                <a:latin typeface="Arial"/>
                <a:cs typeface="Arial"/>
              </a:rPr>
              <a:t>double astérisque</a:t>
            </a:r>
            <a:r>
              <a:rPr lang="fr-CA" sz="1200" dirty="0">
                <a:solidFill>
                  <a:schemeClr val="bg1"/>
                </a:solidFill>
                <a:latin typeface="Arial"/>
                <a:cs typeface="Arial"/>
              </a:rPr>
              <a:t>_</a:t>
            </a:r>
            <a:r>
              <a:rPr lang="fr-CA" sz="2000" dirty="0">
                <a:solidFill>
                  <a:srgbClr val="FF0000"/>
                </a:solidFill>
                <a:latin typeface="Arial"/>
                <a:cs typeface="Arial"/>
              </a:rPr>
              <a:t>[**]</a:t>
            </a:r>
            <a:r>
              <a:rPr lang="fr-CA" sz="2000" dirty="0">
                <a:latin typeface="Arial"/>
                <a:cs typeface="Arial"/>
              </a:rPr>
              <a:t>).</a:t>
            </a:r>
          </a:p>
          <a:p>
            <a:pPr marL="0" indent="0">
              <a:lnSpc>
                <a:spcPct val="100000"/>
              </a:lnSpc>
              <a:spcBef>
                <a:spcPts val="600"/>
              </a:spcBef>
              <a:spcAft>
                <a:spcPts val="1000"/>
              </a:spcAft>
              <a:buSzPct val="100000"/>
              <a:buNone/>
              <a:defRPr/>
            </a:pPr>
            <a:endParaRPr lang="en-CA" dirty="0"/>
          </a:p>
          <a:p>
            <a:pPr marL="0" indent="0">
              <a:lnSpc>
                <a:spcPct val="100000"/>
              </a:lnSpc>
              <a:spcBef>
                <a:spcPts val="600"/>
              </a:spcBef>
              <a:spcAft>
                <a:spcPts val="1000"/>
              </a:spcAft>
              <a:buSzPct val="100000"/>
              <a:buNone/>
              <a:defRPr/>
            </a:pPr>
            <a:endParaRPr lang="en-CA" dirty="0">
              <a:latin typeface="Arial"/>
              <a:cs typeface="Arial"/>
            </a:endParaRPr>
          </a:p>
          <a:p>
            <a:pPr marL="0" indent="0">
              <a:lnSpc>
                <a:spcPct val="100000"/>
              </a:lnSpc>
              <a:spcBef>
                <a:spcPts val="600"/>
              </a:spcBef>
              <a:spcAft>
                <a:spcPts val="1000"/>
              </a:spcAft>
              <a:buSzPct val="100000"/>
              <a:buNone/>
              <a:defRPr/>
            </a:pPr>
            <a:endParaRPr lang="en-CA" dirty="0">
              <a:latin typeface="Arial"/>
              <a:cs typeface="Arial"/>
            </a:endParaRPr>
          </a:p>
          <a:p>
            <a:pPr marL="0" indent="0">
              <a:lnSpc>
                <a:spcPct val="100000"/>
              </a:lnSpc>
              <a:spcBef>
                <a:spcPts val="600"/>
              </a:spcBef>
              <a:spcAft>
                <a:spcPts val="1000"/>
              </a:spcAft>
              <a:buSzPct val="100000"/>
              <a:buNone/>
              <a:defRPr/>
            </a:pPr>
            <a:r>
              <a:rPr lang="fr-CA" sz="1600" dirty="0">
                <a:latin typeface="Arial"/>
                <a:cs typeface="Arial"/>
              </a:rPr>
              <a:t>      </a:t>
            </a:r>
          </a:p>
          <a:p>
            <a:pPr marL="0" indent="0" defTabSz="914400">
              <a:spcBef>
                <a:spcPts val="600"/>
              </a:spcBef>
              <a:spcAft>
                <a:spcPts val="0"/>
              </a:spcAft>
              <a:buSzPct val="100000"/>
              <a:buNone/>
              <a:defRPr/>
            </a:pPr>
            <a:endParaRPr lang="en-CA" sz="1900" kern="0" dirty="0"/>
          </a:p>
        </p:txBody>
      </p:sp>
      <p:sp>
        <p:nvSpPr>
          <p:cNvPr id="4" name="Rectangle 3">
            <a:extLst>
              <a:ext uri="{FF2B5EF4-FFF2-40B4-BE49-F238E27FC236}">
                <a16:creationId xmlns:a16="http://schemas.microsoft.com/office/drawing/2014/main" id="{3285D280-6564-4AE6-8D3F-61138492269B}"/>
              </a:ext>
            </a:extLst>
          </p:cNvPr>
          <p:cNvSpPr/>
          <p:nvPr/>
        </p:nvSpPr>
        <p:spPr>
          <a:xfrm>
            <a:off x="838199" y="6082798"/>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Arial" panose="020B0604020202020204" pitchFamily="34" charset="0"/>
              </a:rPr>
              <a:t>Source : </a:t>
            </a:r>
            <a:r>
              <a:rPr lang="fr-CA" sz="1200" u="sng"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https://www.canada.ca/fr/sante-canada/services/medicaments-produits-sante/medeffet-canada/declaration-effets-indesirables/declaration-obligatoire-hopitaux/medicaments-instruments.html</a:t>
            </a:r>
            <a:endParaRPr lang="fr-CA" sz="12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98275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A7C6-7724-4255-AADE-DA254FF196A3}"/>
              </a:ext>
            </a:extLst>
          </p:cNvPr>
          <p:cNvSpPr>
            <a:spLocks noGrp="1"/>
          </p:cNvSpPr>
          <p:nvPr>
            <p:ph type="title"/>
          </p:nvPr>
        </p:nvSpPr>
        <p:spPr>
          <a:xfrm>
            <a:off x="838200" y="180167"/>
            <a:ext cx="10515600" cy="1325563"/>
          </a:xfrm>
        </p:spPr>
        <p:txBody>
          <a:bodyPr anchor="t"/>
          <a:lstStyle/>
          <a:p>
            <a:r>
              <a:rPr lang="fr-CA">
                <a:latin typeface="Arial"/>
                <a:cs typeface="Arial"/>
              </a:rPr>
              <a:t>Rapport de RIM grave — </a:t>
            </a:r>
            <a:r>
              <a:rPr lang="fr-CA" sz="2800">
                <a:latin typeface="Arial"/>
                <a:cs typeface="Arial"/>
              </a:rPr>
              <a:t>Éléments de données requis</a:t>
            </a:r>
            <a:br>
              <a:rPr lang="fr-CA" sz="2800" u="sng">
                <a:latin typeface="Arial"/>
                <a:cs typeface="Arial"/>
              </a:rPr>
            </a:br>
            <a:endParaRPr lang="fr-CA" sz="2800" u="sng">
              <a:latin typeface="Arial"/>
              <a:cs typeface="Arial"/>
            </a:endParaRPr>
          </a:p>
        </p:txBody>
      </p:sp>
      <p:sp>
        <p:nvSpPr>
          <p:cNvPr id="5" name="Content Placeholder 4">
            <a:extLst>
              <a:ext uri="{FF2B5EF4-FFF2-40B4-BE49-F238E27FC236}">
                <a16:creationId xmlns:a16="http://schemas.microsoft.com/office/drawing/2014/main" id="{6BF151AC-48A1-41ED-8E08-052F744E41B5}"/>
              </a:ext>
            </a:extLst>
          </p:cNvPr>
          <p:cNvSpPr>
            <a:spLocks noGrp="1"/>
          </p:cNvSpPr>
          <p:nvPr>
            <p:ph idx="1"/>
          </p:nvPr>
        </p:nvSpPr>
        <p:spPr>
          <a:xfrm>
            <a:off x="838200" y="686183"/>
            <a:ext cx="10855362" cy="5651766"/>
          </a:xfrm>
        </p:spPr>
        <p:txBody>
          <a:bodyPr vert="horz" lIns="91440" tIns="45720" rIns="91440" bIns="45720" rtlCol="0" anchor="t">
            <a:noAutofit/>
          </a:bodyPr>
          <a:lstStyle/>
          <a:p>
            <a:pPr marL="0" lvl="0" indent="0">
              <a:lnSpc>
                <a:spcPct val="100000"/>
              </a:lnSpc>
              <a:spcBef>
                <a:spcPts val="400"/>
              </a:spcBef>
              <a:buSzPct val="100000"/>
              <a:buNone/>
            </a:pPr>
            <a:r>
              <a:rPr lang="fr-CA" sz="1400" b="1">
                <a:solidFill>
                  <a:srgbClr val="000000"/>
                </a:solidFill>
              </a:rPr>
              <a:t>Déclarant :</a:t>
            </a:r>
          </a:p>
          <a:p>
            <a:pPr lvl="0">
              <a:lnSpc>
                <a:spcPct val="100000"/>
              </a:lnSpc>
              <a:spcBef>
                <a:spcPts val="400"/>
              </a:spcBef>
              <a:buSzPct val="100000"/>
            </a:pPr>
            <a:r>
              <a:rPr lang="fr-CA" sz="1400" u="sng">
                <a:solidFill>
                  <a:srgbClr val="000000"/>
                </a:solidFill>
              </a:rPr>
              <a:t>Coordonnées</a:t>
            </a:r>
            <a:r>
              <a:rPr lang="fr-CA" sz="1400">
                <a:solidFill>
                  <a:srgbClr val="000000"/>
                </a:solidFill>
              </a:rPr>
              <a:t> : </a:t>
            </a:r>
            <a:r>
              <a:rPr lang="fr-CA" sz="1400"/>
              <a:t>le nom de l’hôpital et les coordonnées d’une personne représentant l’hôpital</a:t>
            </a:r>
          </a:p>
          <a:p>
            <a:pPr marL="0" lvl="0" indent="0">
              <a:lnSpc>
                <a:spcPct val="100000"/>
              </a:lnSpc>
              <a:spcBef>
                <a:spcPts val="400"/>
              </a:spcBef>
              <a:buSzPct val="100000"/>
              <a:buNone/>
            </a:pPr>
            <a:endParaRPr lang="en-CA" sz="800" b="1"/>
          </a:p>
          <a:p>
            <a:pPr marL="0" lvl="0" indent="0">
              <a:lnSpc>
                <a:spcPct val="100000"/>
              </a:lnSpc>
              <a:spcBef>
                <a:spcPts val="400"/>
              </a:spcBef>
              <a:buSzPct val="100000"/>
              <a:buNone/>
            </a:pPr>
            <a:r>
              <a:rPr lang="fr-CA" sz="1400" b="1"/>
              <a:t>Produit suspect :</a:t>
            </a:r>
          </a:p>
          <a:p>
            <a:pPr>
              <a:lnSpc>
                <a:spcPct val="100000"/>
              </a:lnSpc>
              <a:spcBef>
                <a:spcPts val="400"/>
              </a:spcBef>
              <a:buSzPct val="100000"/>
            </a:pPr>
            <a:r>
              <a:rPr lang="fr-CA" sz="1400" u="sng">
                <a:solidFill>
                  <a:srgbClr val="FF0000"/>
                </a:solidFill>
              </a:rPr>
              <a:t>**Nom</a:t>
            </a:r>
            <a:r>
              <a:rPr lang="fr-CA" sz="1400">
                <a:solidFill>
                  <a:srgbClr val="C00000"/>
                </a:solidFill>
              </a:rPr>
              <a:t> : </a:t>
            </a:r>
            <a:r>
              <a:rPr lang="fr-CA" sz="1400"/>
              <a:t>la marque nominative, le nom propre ou le nom usuel du produit</a:t>
            </a:r>
          </a:p>
          <a:p>
            <a:pPr>
              <a:lnSpc>
                <a:spcPct val="100000"/>
              </a:lnSpc>
              <a:spcBef>
                <a:spcPts val="400"/>
              </a:spcBef>
              <a:buSzPct val="100000"/>
            </a:pPr>
            <a:r>
              <a:rPr lang="fr-CA" sz="1400" u="sng">
                <a:solidFill>
                  <a:srgbClr val="FF0000"/>
                </a:solidFill>
              </a:rPr>
              <a:t>**Numéro d’identification ou code du médicament</a:t>
            </a:r>
            <a:r>
              <a:rPr lang="fr-CA" sz="1400">
                <a:solidFill>
                  <a:srgbClr val="FF0000"/>
                </a:solidFill>
              </a:rPr>
              <a:t> : </a:t>
            </a:r>
            <a:r>
              <a:rPr lang="fr-CA" sz="1400"/>
              <a:t>dans le cas d’un médicament importé en vertu du titre 10 de la partie C du </a:t>
            </a:r>
            <a:r>
              <a:rPr lang="fr-CA" sz="1400" i="1"/>
              <a:t>Règlement sur les aliments et drogues</a:t>
            </a:r>
            <a:r>
              <a:rPr lang="fr-CA" sz="1400"/>
              <a:t> (paragraphe C.10.001(2)), le numéro d’identification ou le code du médicament, le cas échéant, attribué dans le pays où sa vente a été autorisée.</a:t>
            </a:r>
          </a:p>
          <a:p>
            <a:pPr>
              <a:lnSpc>
                <a:spcPct val="100000"/>
              </a:lnSpc>
              <a:spcBef>
                <a:spcPts val="400"/>
              </a:spcBef>
              <a:buSzPct val="100000"/>
            </a:pPr>
            <a:r>
              <a:rPr lang="fr-CA" sz="1400" u="sng"/>
              <a:t>DIN</a:t>
            </a:r>
            <a:r>
              <a:rPr lang="fr-CA" sz="1400"/>
              <a:t> : numéro d’identification du médicament (DIN) attribué au médicament, le cas échéant</a:t>
            </a:r>
          </a:p>
          <a:p>
            <a:pPr>
              <a:lnSpc>
                <a:spcPct val="100000"/>
              </a:lnSpc>
              <a:spcBef>
                <a:spcPts val="400"/>
              </a:spcBef>
              <a:buSzPct val="100000"/>
            </a:pPr>
            <a:r>
              <a:rPr lang="fr-CA" sz="1400" u="sng"/>
              <a:t>Produits concomitants</a:t>
            </a:r>
            <a:r>
              <a:rPr lang="fr-CA" sz="1400"/>
              <a:t> : tout autre produit thérapeutique utilisé de façon concomitante par le patient</a:t>
            </a:r>
          </a:p>
          <a:p>
            <a:pPr marL="0" lvl="0" indent="0">
              <a:lnSpc>
                <a:spcPct val="100000"/>
              </a:lnSpc>
              <a:spcBef>
                <a:spcPts val="400"/>
              </a:spcBef>
              <a:buSzPct val="100000"/>
              <a:buNone/>
            </a:pPr>
            <a:endParaRPr lang="en-CA" sz="800" b="1"/>
          </a:p>
          <a:p>
            <a:pPr marL="0" lvl="0" indent="0">
              <a:lnSpc>
                <a:spcPct val="100000"/>
              </a:lnSpc>
              <a:spcBef>
                <a:spcPts val="400"/>
              </a:spcBef>
              <a:buSzPct val="100000"/>
              <a:buNone/>
            </a:pPr>
            <a:r>
              <a:rPr lang="fr-CA" sz="1400" b="1"/>
              <a:t>Renseignements sur le patient ou la patiente :</a:t>
            </a:r>
          </a:p>
          <a:p>
            <a:pPr lvl="0">
              <a:lnSpc>
                <a:spcPct val="100000"/>
              </a:lnSpc>
              <a:spcBef>
                <a:spcPts val="400"/>
              </a:spcBef>
              <a:buSzPct val="100000"/>
            </a:pPr>
            <a:r>
              <a:rPr lang="fr-CA" sz="1400" u="sng">
                <a:solidFill>
                  <a:srgbClr val="FF0000"/>
                </a:solidFill>
              </a:rPr>
              <a:t>**Âge/Sexe</a:t>
            </a:r>
            <a:r>
              <a:rPr lang="fr-CA" sz="1400">
                <a:solidFill>
                  <a:srgbClr val="FF0000"/>
                </a:solidFill>
              </a:rPr>
              <a:t> : </a:t>
            </a:r>
            <a:r>
              <a:rPr lang="fr-CA" sz="1400"/>
              <a:t>l’âge et le sexe du patient ou de la patiente</a:t>
            </a:r>
          </a:p>
          <a:p>
            <a:pPr>
              <a:lnSpc>
                <a:spcPct val="100000"/>
              </a:lnSpc>
              <a:spcBef>
                <a:spcPts val="400"/>
              </a:spcBef>
              <a:buSzPct val="100000"/>
            </a:pPr>
            <a:r>
              <a:rPr lang="fr-CA" sz="1400" u="sng"/>
              <a:t>Antécédents médicaux</a:t>
            </a:r>
            <a:r>
              <a:rPr lang="fr-CA" sz="1400"/>
              <a:t> : description de l’état de santé du patient qui se rapporte directement à la RIM grave</a:t>
            </a:r>
          </a:p>
          <a:p>
            <a:pPr marL="0" lvl="0" indent="0">
              <a:lnSpc>
                <a:spcPct val="100000"/>
              </a:lnSpc>
              <a:spcBef>
                <a:spcPts val="400"/>
              </a:spcBef>
              <a:buSzPct val="100000"/>
              <a:buNone/>
            </a:pPr>
            <a:endParaRPr lang="en-CA" sz="800" b="1"/>
          </a:p>
          <a:p>
            <a:pPr marL="0" lvl="0" indent="0">
              <a:lnSpc>
                <a:spcPct val="100000"/>
              </a:lnSpc>
              <a:spcBef>
                <a:spcPts val="400"/>
              </a:spcBef>
              <a:buSzPct val="100000"/>
              <a:buNone/>
            </a:pPr>
            <a:r>
              <a:rPr lang="fr-CA" sz="1400" b="1"/>
              <a:t>Renseignements sur la RIM :</a:t>
            </a:r>
          </a:p>
          <a:p>
            <a:pPr lvl="0">
              <a:lnSpc>
                <a:spcPct val="100000"/>
              </a:lnSpc>
              <a:spcBef>
                <a:spcPts val="400"/>
              </a:spcBef>
              <a:buSzPct val="100000"/>
            </a:pPr>
            <a:r>
              <a:rPr lang="fr-CA" sz="1400" u="sng">
                <a:solidFill>
                  <a:srgbClr val="FF0000"/>
                </a:solidFill>
              </a:rPr>
              <a:t>**Description de la RIM grave</a:t>
            </a:r>
            <a:r>
              <a:rPr lang="fr-CA" sz="1400">
                <a:solidFill>
                  <a:srgbClr val="C00000"/>
                </a:solidFill>
              </a:rPr>
              <a:t> : </a:t>
            </a:r>
            <a:r>
              <a:rPr lang="fr-CA" sz="1400"/>
              <a:t>description de la réaction </a:t>
            </a:r>
            <a:r>
              <a:rPr lang="fr-CA" sz="1400">
                <a:solidFill>
                  <a:srgbClr val="000000"/>
                </a:solidFill>
              </a:rPr>
              <a:t>indésirable grave à un médicament</a:t>
            </a:r>
          </a:p>
          <a:p>
            <a:pPr lvl="0">
              <a:lnSpc>
                <a:spcPct val="100000"/>
              </a:lnSpc>
              <a:spcBef>
                <a:spcPts val="400"/>
              </a:spcBef>
              <a:buSzPct val="100000"/>
            </a:pPr>
            <a:r>
              <a:rPr lang="fr-CA" sz="1400" u="sng">
                <a:solidFill>
                  <a:srgbClr val="000000"/>
                </a:solidFill>
              </a:rPr>
              <a:t>Date de la documentation</a:t>
            </a:r>
            <a:r>
              <a:rPr lang="fr-CA" sz="1400">
                <a:solidFill>
                  <a:srgbClr val="000000"/>
                </a:solidFill>
              </a:rPr>
              <a:t> : date à laquelle la RIM grave a été consignée pour la première fois</a:t>
            </a:r>
          </a:p>
          <a:p>
            <a:pPr lvl="0">
              <a:lnSpc>
                <a:spcPct val="100000"/>
              </a:lnSpc>
              <a:spcBef>
                <a:spcPts val="400"/>
              </a:spcBef>
              <a:buSzPct val="100000"/>
            </a:pPr>
            <a:r>
              <a:rPr lang="fr-CA" sz="1400" u="sng">
                <a:solidFill>
                  <a:srgbClr val="000000"/>
                </a:solidFill>
              </a:rPr>
              <a:t>Date de début et de fin du traitement</a:t>
            </a:r>
            <a:r>
              <a:rPr lang="fr-CA" sz="1400">
                <a:solidFill>
                  <a:srgbClr val="000000"/>
                </a:solidFill>
              </a:rPr>
              <a:t> : date à laquelle le patient a pris le médicament pour la première fois et, le cas échéant, celle à laquelle il a cessé de l’utiliser</a:t>
            </a:r>
          </a:p>
          <a:p>
            <a:pPr>
              <a:lnSpc>
                <a:spcPct val="100000"/>
              </a:lnSpc>
              <a:spcBef>
                <a:spcPts val="400"/>
              </a:spcBef>
              <a:buSzPct val="100000"/>
            </a:pPr>
            <a:r>
              <a:rPr lang="fr-CA" sz="1400" u="sng">
                <a:solidFill>
                  <a:srgbClr val="000000"/>
                </a:solidFill>
              </a:rPr>
              <a:t>Date de début et de fin de la RIM grave</a:t>
            </a:r>
            <a:r>
              <a:rPr lang="fr-CA" sz="1400">
                <a:solidFill>
                  <a:srgbClr val="000000"/>
                </a:solidFill>
              </a:rPr>
              <a:t> : date à laquelle la RIM grave est survenue et, le cas échéant, </a:t>
            </a:r>
            <a:r>
              <a:rPr lang="fr-CA" altLang="fr-FR" sz="1400">
                <a:solidFill>
                  <a:srgbClr val="000000"/>
                </a:solidFill>
              </a:rPr>
              <a:t>celle à laquelle l’état de santé du patient antérieur à la réaction a été rétabli</a:t>
            </a:r>
            <a:endParaRPr lang="fr-CA" sz="1400" strike="sngStrike">
              <a:solidFill>
                <a:srgbClr val="000000"/>
              </a:solidFill>
            </a:endParaRPr>
          </a:p>
          <a:p>
            <a:pPr>
              <a:lnSpc>
                <a:spcPct val="100000"/>
              </a:lnSpc>
              <a:spcBef>
                <a:spcPts val="400"/>
              </a:spcBef>
              <a:buSzPct val="100000"/>
            </a:pPr>
            <a:r>
              <a:rPr lang="fr-CA" sz="1400" u="sng">
                <a:solidFill>
                  <a:srgbClr val="000000"/>
                </a:solidFill>
              </a:rPr>
              <a:t>Résultat</a:t>
            </a:r>
            <a:r>
              <a:rPr lang="fr-CA" sz="1400">
                <a:solidFill>
                  <a:srgbClr val="000000"/>
                </a:solidFill>
              </a:rPr>
              <a:t> : les effets de la RIM grave sur la sant</a:t>
            </a:r>
            <a:r>
              <a:rPr lang="fr-CA" sz="1400"/>
              <a:t>é du patient </a:t>
            </a:r>
          </a:p>
        </p:txBody>
      </p:sp>
      <p:sp>
        <p:nvSpPr>
          <p:cNvPr id="3" name="Rectangle 2"/>
          <p:cNvSpPr/>
          <p:nvPr/>
        </p:nvSpPr>
        <p:spPr>
          <a:xfrm>
            <a:off x="3953022" y="6337949"/>
            <a:ext cx="7740540" cy="261610"/>
          </a:xfrm>
          <a:prstGeom prst="rect">
            <a:avLst/>
          </a:prstGeom>
        </p:spPr>
        <p:txBody>
          <a:bodyPr wrap="square">
            <a:spAutoFit/>
          </a:bodyPr>
          <a:lstStyle/>
          <a:p>
            <a:pPr algn="r"/>
            <a:r>
              <a:rPr lang="fr-CA" sz="1100">
                <a:solidFill>
                  <a:srgbClr val="FF0000"/>
                </a:solidFill>
                <a:latin typeface="Arial"/>
                <a:cs typeface="Arial"/>
              </a:rPr>
              <a:t>**Éléments de données essentiels </a:t>
            </a:r>
            <a:r>
              <a:rPr lang="fr-CA" sz="1100">
                <a:latin typeface="Arial"/>
                <a:cs typeface="Arial"/>
              </a:rPr>
              <a:t>constituant les renseignements minimaux requis pour la soumission d’un rapport</a:t>
            </a:r>
          </a:p>
        </p:txBody>
      </p:sp>
    </p:spTree>
    <p:extLst>
      <p:ext uri="{BB962C8B-B14F-4D97-AF65-F5344CB8AC3E}">
        <p14:creationId xmlns:p14="http://schemas.microsoft.com/office/powerpoint/2010/main" val="2760890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A7C6-7724-4255-AADE-DA254FF196A3}"/>
              </a:ext>
            </a:extLst>
          </p:cNvPr>
          <p:cNvSpPr>
            <a:spLocks noGrp="1"/>
          </p:cNvSpPr>
          <p:nvPr>
            <p:ph type="title"/>
          </p:nvPr>
        </p:nvSpPr>
        <p:spPr>
          <a:xfrm>
            <a:off x="838200" y="390832"/>
            <a:ext cx="10515600" cy="1325563"/>
          </a:xfrm>
        </p:spPr>
        <p:txBody>
          <a:bodyPr anchor="t"/>
          <a:lstStyle/>
          <a:p>
            <a:r>
              <a:rPr lang="fr-CA">
                <a:latin typeface="Arial"/>
                <a:cs typeface="Arial"/>
              </a:rPr>
              <a:t>Rapport d’IIM — </a:t>
            </a:r>
            <a:r>
              <a:rPr lang="fr-CA" sz="2800">
                <a:latin typeface="Arial"/>
                <a:cs typeface="Arial"/>
              </a:rPr>
              <a:t>Éléments de données requis</a:t>
            </a:r>
          </a:p>
        </p:txBody>
      </p:sp>
      <p:sp>
        <p:nvSpPr>
          <p:cNvPr id="5" name="Content Placeholder 4">
            <a:extLst>
              <a:ext uri="{FF2B5EF4-FFF2-40B4-BE49-F238E27FC236}">
                <a16:creationId xmlns:a16="http://schemas.microsoft.com/office/drawing/2014/main" id="{6BF151AC-48A1-41ED-8E08-052F744E41B5}"/>
              </a:ext>
            </a:extLst>
          </p:cNvPr>
          <p:cNvSpPr>
            <a:spLocks noGrp="1"/>
          </p:cNvSpPr>
          <p:nvPr>
            <p:ph idx="1"/>
          </p:nvPr>
        </p:nvSpPr>
        <p:spPr>
          <a:xfrm>
            <a:off x="838200" y="1248438"/>
            <a:ext cx="10855362" cy="5400012"/>
          </a:xfrm>
        </p:spPr>
        <p:txBody>
          <a:bodyPr vert="horz" lIns="91440" tIns="45720" rIns="91440" bIns="45720" rtlCol="0" anchor="t">
            <a:noAutofit/>
          </a:bodyPr>
          <a:lstStyle/>
          <a:p>
            <a:pPr marL="0" lvl="0" indent="0">
              <a:lnSpc>
                <a:spcPct val="100000"/>
              </a:lnSpc>
              <a:spcBef>
                <a:spcPts val="400"/>
              </a:spcBef>
              <a:buSzPct val="100000"/>
              <a:buNone/>
            </a:pPr>
            <a:r>
              <a:rPr lang="fr-CA" sz="1400" b="1">
                <a:solidFill>
                  <a:srgbClr val="000000"/>
                </a:solidFill>
              </a:rPr>
              <a:t>Déclarant :</a:t>
            </a:r>
          </a:p>
          <a:p>
            <a:pPr lvl="0">
              <a:lnSpc>
                <a:spcPct val="100000"/>
              </a:lnSpc>
              <a:spcBef>
                <a:spcPts val="400"/>
              </a:spcBef>
              <a:buSzPct val="100000"/>
            </a:pPr>
            <a:r>
              <a:rPr lang="fr-CA" sz="1400" u="sng">
                <a:solidFill>
                  <a:srgbClr val="000000"/>
                </a:solidFill>
              </a:rPr>
              <a:t>Coordonnées</a:t>
            </a:r>
            <a:r>
              <a:rPr lang="fr-CA" sz="1400"/>
              <a:t> : le nom de l’hôpital et les coordonnées d’une personne représentant l’hôpital</a:t>
            </a:r>
          </a:p>
          <a:p>
            <a:pPr marL="0" lvl="0" indent="0">
              <a:lnSpc>
                <a:spcPct val="100000"/>
              </a:lnSpc>
              <a:spcBef>
                <a:spcPts val="400"/>
              </a:spcBef>
              <a:buSzPct val="100000"/>
              <a:buNone/>
            </a:pPr>
            <a:endParaRPr lang="en-CA" sz="800" b="1"/>
          </a:p>
          <a:p>
            <a:pPr marL="0" lvl="0" indent="0">
              <a:lnSpc>
                <a:spcPct val="100000"/>
              </a:lnSpc>
              <a:spcBef>
                <a:spcPts val="400"/>
              </a:spcBef>
              <a:buSzPct val="100000"/>
              <a:buNone/>
            </a:pPr>
            <a:r>
              <a:rPr lang="fr-CA" sz="1400" b="1"/>
              <a:t>Produit suspect :</a:t>
            </a:r>
          </a:p>
          <a:p>
            <a:pPr>
              <a:lnSpc>
                <a:spcPct val="100000"/>
              </a:lnSpc>
              <a:spcBef>
                <a:spcPts val="400"/>
              </a:spcBef>
              <a:buSzPct val="100000"/>
            </a:pPr>
            <a:r>
              <a:rPr lang="fr-CA" sz="1400" u="sng">
                <a:solidFill>
                  <a:srgbClr val="FF0000"/>
                </a:solidFill>
              </a:rPr>
              <a:t>**Nom ou identificateur</a:t>
            </a:r>
            <a:r>
              <a:rPr lang="fr-CA" sz="1400">
                <a:solidFill>
                  <a:srgbClr val="FF0000"/>
                </a:solidFill>
              </a:rPr>
              <a:t> : </a:t>
            </a:r>
            <a:r>
              <a:rPr lang="fr-CA" sz="1400"/>
              <a:t>le nom ou l’identificateur de l’instrument médical qui permet une identification de façon unique</a:t>
            </a:r>
          </a:p>
          <a:p>
            <a:pPr>
              <a:lnSpc>
                <a:spcPct val="100000"/>
              </a:lnSpc>
              <a:spcBef>
                <a:spcPts val="400"/>
              </a:spcBef>
              <a:buSzPct val="100000"/>
            </a:pPr>
            <a:r>
              <a:rPr lang="fr-CA" sz="1400" u="sng"/>
              <a:t>Nom du fabricant</a:t>
            </a:r>
            <a:r>
              <a:rPr lang="fr-CA" sz="1400"/>
              <a:t> : nom du fabricant de l’instrument médical</a:t>
            </a:r>
          </a:p>
          <a:p>
            <a:pPr>
              <a:lnSpc>
                <a:spcPct val="100000"/>
              </a:lnSpc>
              <a:spcBef>
                <a:spcPts val="400"/>
              </a:spcBef>
              <a:buSzPct val="100000"/>
            </a:pPr>
            <a:r>
              <a:rPr lang="fr-CA" sz="1400" u="sng"/>
              <a:t>Numéro de lot ou de série</a:t>
            </a:r>
            <a:r>
              <a:rPr lang="fr-CA" sz="1400"/>
              <a:t> : numéro de lot ou de série de l’instrument</a:t>
            </a:r>
          </a:p>
          <a:p>
            <a:pPr>
              <a:lnSpc>
                <a:spcPct val="100000"/>
              </a:lnSpc>
              <a:spcBef>
                <a:spcPts val="400"/>
              </a:spcBef>
              <a:buSzPct val="100000"/>
            </a:pPr>
            <a:endParaRPr lang="en-CA" sz="1400"/>
          </a:p>
          <a:p>
            <a:pPr marL="0" lvl="0" indent="0">
              <a:lnSpc>
                <a:spcPct val="100000"/>
              </a:lnSpc>
              <a:spcBef>
                <a:spcPts val="400"/>
              </a:spcBef>
              <a:buSzPct val="100000"/>
              <a:buNone/>
            </a:pPr>
            <a:r>
              <a:rPr lang="fr-CA" sz="1400" b="1"/>
              <a:t>Renseignements sur l’IIM :</a:t>
            </a:r>
          </a:p>
          <a:p>
            <a:pPr lvl="0">
              <a:lnSpc>
                <a:spcPct val="100000"/>
              </a:lnSpc>
              <a:spcBef>
                <a:spcPts val="400"/>
              </a:spcBef>
              <a:buSzPct val="100000"/>
            </a:pPr>
            <a:r>
              <a:rPr lang="fr-CA" sz="1400" u="sng">
                <a:solidFill>
                  <a:srgbClr val="FF0000"/>
                </a:solidFill>
              </a:rPr>
              <a:t>**Description de l’IIM</a:t>
            </a:r>
            <a:r>
              <a:rPr lang="fr-CA" sz="1400">
                <a:solidFill>
                  <a:srgbClr val="FF0000"/>
                </a:solidFill>
              </a:rPr>
              <a:t> : </a:t>
            </a:r>
            <a:r>
              <a:rPr lang="fr-CA" sz="1400"/>
              <a:t>description de l’incident lié aux instruments médicaux</a:t>
            </a:r>
          </a:p>
          <a:p>
            <a:pPr lvl="0">
              <a:lnSpc>
                <a:spcPct val="100000"/>
              </a:lnSpc>
              <a:spcBef>
                <a:spcPts val="400"/>
              </a:spcBef>
              <a:buSzPct val="100000"/>
            </a:pPr>
            <a:r>
              <a:rPr lang="fr-CA" sz="1400" u="sng">
                <a:solidFill>
                  <a:srgbClr val="000000"/>
                </a:solidFill>
              </a:rPr>
              <a:t>Date de la documentation</a:t>
            </a:r>
            <a:r>
              <a:rPr lang="fr-CA" sz="1400">
                <a:solidFill>
                  <a:srgbClr val="000000"/>
                </a:solidFill>
              </a:rPr>
              <a:t> : date à laquelle l’IIM a été consigné pour la première fois</a:t>
            </a:r>
          </a:p>
          <a:p>
            <a:pPr>
              <a:lnSpc>
                <a:spcPct val="100000"/>
              </a:lnSpc>
              <a:spcBef>
                <a:spcPts val="400"/>
              </a:spcBef>
              <a:buSzPct val="100000"/>
            </a:pPr>
            <a:r>
              <a:rPr lang="fr-CA" sz="1400" u="sng">
                <a:solidFill>
                  <a:srgbClr val="000000"/>
                </a:solidFill>
              </a:rPr>
              <a:t>Facteurs contributifs</a:t>
            </a:r>
            <a:r>
              <a:rPr lang="fr-CA" sz="1400">
                <a:solidFill>
                  <a:srgbClr val="000000"/>
                </a:solidFill>
              </a:rPr>
              <a:t> : tout facteur ayant contribué à l’IIM, </a:t>
            </a:r>
            <a:r>
              <a:rPr lang="fr-CA" altLang="fr-FR" sz="1400">
                <a:solidFill>
                  <a:srgbClr val="000000"/>
                </a:solidFill>
              </a:rPr>
              <a:t>y compris tout trouble médical du patient qui se rapporte directement à l’incident relatif aux instruments médicaux</a:t>
            </a:r>
            <a:endParaRPr lang="fr-CA" sz="1400" strike="sngStrike">
              <a:solidFill>
                <a:srgbClr val="000000"/>
              </a:solidFill>
            </a:endParaRPr>
          </a:p>
          <a:p>
            <a:pPr>
              <a:lnSpc>
                <a:spcPct val="100000"/>
              </a:lnSpc>
              <a:spcBef>
                <a:spcPts val="400"/>
              </a:spcBef>
              <a:buSzPct val="100000"/>
            </a:pPr>
            <a:r>
              <a:rPr lang="fr-CA" sz="1400" u="sng">
                <a:solidFill>
                  <a:srgbClr val="000000"/>
                </a:solidFill>
              </a:rPr>
              <a:t>Résultat</a:t>
            </a:r>
            <a:r>
              <a:rPr lang="fr-CA" sz="1400">
                <a:solidFill>
                  <a:srgbClr val="000000"/>
                </a:solidFill>
              </a:rPr>
              <a:t> : effets de l’incident lié aux </a:t>
            </a:r>
            <a:r>
              <a:rPr lang="fr-CA" sz="1400"/>
              <a:t>instruments médicaux sur la santé du patient </a:t>
            </a:r>
          </a:p>
        </p:txBody>
      </p:sp>
      <p:sp>
        <p:nvSpPr>
          <p:cNvPr id="7" name="Rectangle 6">
            <a:extLst>
              <a:ext uri="{FF2B5EF4-FFF2-40B4-BE49-F238E27FC236}">
                <a16:creationId xmlns:a16="http://schemas.microsoft.com/office/drawing/2014/main" id="{EB2E9408-A727-43F8-A7F2-A19D65D6904D}"/>
              </a:ext>
            </a:extLst>
          </p:cNvPr>
          <p:cNvSpPr/>
          <p:nvPr/>
        </p:nvSpPr>
        <p:spPr>
          <a:xfrm>
            <a:off x="4234375" y="6330462"/>
            <a:ext cx="7459187" cy="269097"/>
          </a:xfrm>
          <a:prstGeom prst="rect">
            <a:avLst/>
          </a:prstGeom>
        </p:spPr>
        <p:txBody>
          <a:bodyPr wrap="square">
            <a:spAutoFit/>
          </a:bodyPr>
          <a:lstStyle/>
          <a:p>
            <a:pPr algn="r"/>
            <a:r>
              <a:rPr lang="fr-CA" sz="1100">
                <a:solidFill>
                  <a:srgbClr val="FF0000"/>
                </a:solidFill>
                <a:latin typeface="Arial"/>
                <a:cs typeface="Arial"/>
              </a:rPr>
              <a:t>**Éléments de données essentiels </a:t>
            </a:r>
            <a:r>
              <a:rPr lang="fr-CA" sz="1100">
                <a:latin typeface="Arial"/>
                <a:cs typeface="Arial"/>
              </a:rPr>
              <a:t>constituant les renseignements minimaux requis pour la soumission d’un rapport</a:t>
            </a:r>
          </a:p>
        </p:txBody>
      </p:sp>
    </p:spTree>
    <p:extLst>
      <p:ext uri="{BB962C8B-B14F-4D97-AF65-F5344CB8AC3E}">
        <p14:creationId xmlns:p14="http://schemas.microsoft.com/office/powerpoint/2010/main" val="2770333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764D-3A7D-47BF-A6E3-96AD63F659D3}"/>
              </a:ext>
            </a:extLst>
          </p:cNvPr>
          <p:cNvSpPr>
            <a:spLocks noGrp="1"/>
          </p:cNvSpPr>
          <p:nvPr>
            <p:ph type="title"/>
          </p:nvPr>
        </p:nvSpPr>
        <p:spPr>
          <a:xfrm>
            <a:off x="838200" y="238514"/>
            <a:ext cx="10515600" cy="816565"/>
          </a:xfrm>
        </p:spPr>
        <p:txBody>
          <a:bodyPr anchor="t">
            <a:normAutofit fontScale="90000"/>
          </a:bodyPr>
          <a:lstStyle/>
          <a:p>
            <a:r>
              <a:rPr lang="fr-CA"/>
              <a:t>Méthodes de déclaration de RIM grave et d’IIM à Santé Canada</a:t>
            </a:r>
          </a:p>
        </p:txBody>
      </p:sp>
      <p:sp>
        <p:nvSpPr>
          <p:cNvPr id="3" name="Content Placeholder 2">
            <a:extLst>
              <a:ext uri="{FF2B5EF4-FFF2-40B4-BE49-F238E27FC236}">
                <a16:creationId xmlns:a16="http://schemas.microsoft.com/office/drawing/2014/main" id="{CDAF82A4-EB13-4AC6-B50A-A7A7AD96B5FE}"/>
              </a:ext>
            </a:extLst>
          </p:cNvPr>
          <p:cNvSpPr>
            <a:spLocks noGrp="1"/>
          </p:cNvSpPr>
          <p:nvPr>
            <p:ph idx="1"/>
          </p:nvPr>
        </p:nvSpPr>
        <p:spPr>
          <a:xfrm>
            <a:off x="838200" y="733891"/>
            <a:ext cx="10515600" cy="5984071"/>
          </a:xfrm>
        </p:spPr>
        <p:txBody>
          <a:bodyPr vert="horz" lIns="91440" tIns="45720" rIns="91440" bIns="45720" rtlCol="0" anchor="t">
            <a:normAutofit fontScale="25000" lnSpcReduction="20000"/>
          </a:bodyPr>
          <a:lstStyle/>
          <a:p>
            <a:pPr marL="0" lvl="0" indent="0">
              <a:lnSpc>
                <a:spcPct val="120000"/>
              </a:lnSpc>
              <a:spcBef>
                <a:spcPts val="0"/>
              </a:spcBef>
              <a:buNone/>
            </a:pPr>
            <a:r>
              <a:rPr lang="fr-CA" sz="8000" b="1" dirty="0">
                <a:solidFill>
                  <a:srgbClr val="000000"/>
                </a:solidFill>
                <a:latin typeface="Arial"/>
                <a:cs typeface="Arial"/>
              </a:rPr>
              <a:t>À partir d’une base de données de l’hôpital</a:t>
            </a:r>
          </a:p>
          <a:p>
            <a:pPr marL="0" lvl="0" indent="0">
              <a:lnSpc>
                <a:spcPct val="120000"/>
              </a:lnSpc>
              <a:spcBef>
                <a:spcPts val="0"/>
              </a:spcBef>
              <a:buNone/>
            </a:pPr>
            <a:r>
              <a:rPr lang="fr-CA" sz="7200" dirty="0">
                <a:solidFill>
                  <a:srgbClr val="000000"/>
                </a:solidFill>
                <a:latin typeface="Arial"/>
                <a:cs typeface="Arial"/>
              </a:rPr>
              <a:t>Si vous souhaitez transmettre des déclarations par voie électronique (p. ex. protocole de transfert de fichier sécurisé [</a:t>
            </a:r>
            <a:r>
              <a:rPr lang="fr-CA" sz="7200" dirty="0" err="1">
                <a:solidFill>
                  <a:srgbClr val="000000"/>
                </a:solidFill>
                <a:latin typeface="Arial"/>
                <a:cs typeface="Arial"/>
              </a:rPr>
              <a:t>sFTP</a:t>
            </a:r>
            <a:r>
              <a:rPr lang="fr-CA" sz="7200" dirty="0">
                <a:latin typeface="Arial"/>
                <a:cs typeface="Arial"/>
              </a:rPr>
              <a:t>], échanges système à système) à Santé Canada, veuillez envoyer un courriel au Programme Canada Vigilance à l’adresse </a:t>
            </a:r>
            <a:r>
              <a:rPr lang="fr-CA" sz="7200" dirty="0">
                <a:latin typeface="Arial"/>
                <a:cs typeface="Arial"/>
                <a:hlinkClick r:id="rId3"/>
              </a:rPr>
              <a:t>hc.canada.vigilance.sc@canada.ca</a:t>
            </a:r>
            <a:r>
              <a:rPr lang="fr-CA" sz="7200" dirty="0">
                <a:latin typeface="Arial"/>
                <a:cs typeface="Arial"/>
              </a:rPr>
              <a:t>.</a:t>
            </a:r>
          </a:p>
          <a:p>
            <a:pPr marL="0" lvl="0" indent="0">
              <a:lnSpc>
                <a:spcPct val="120000"/>
              </a:lnSpc>
              <a:spcBef>
                <a:spcPts val="0"/>
              </a:spcBef>
              <a:buNone/>
            </a:pPr>
            <a:endParaRPr lang="en-CA" sz="7200" b="1" dirty="0"/>
          </a:p>
          <a:p>
            <a:pPr marL="0" indent="0">
              <a:lnSpc>
                <a:spcPct val="120000"/>
              </a:lnSpc>
              <a:spcBef>
                <a:spcPts val="0"/>
              </a:spcBef>
              <a:buNone/>
            </a:pPr>
            <a:r>
              <a:rPr lang="fr-CA" sz="8000" b="1" dirty="0">
                <a:latin typeface="Arial"/>
                <a:cs typeface="Arial"/>
              </a:rPr>
              <a:t>Par télécopieur ou par la poste</a:t>
            </a:r>
          </a:p>
          <a:p>
            <a:pPr marL="0" indent="0">
              <a:lnSpc>
                <a:spcPct val="120000"/>
              </a:lnSpc>
              <a:spcBef>
                <a:spcPts val="0"/>
              </a:spcBef>
              <a:spcAft>
                <a:spcPts val="1000"/>
              </a:spcAft>
              <a:buNone/>
            </a:pPr>
            <a:r>
              <a:rPr lang="fr-CA" sz="7200" dirty="0">
                <a:latin typeface="Arial"/>
                <a:cs typeface="Arial"/>
              </a:rPr>
              <a:t>Sur le site Web de Santé Canada se trouvent le </a:t>
            </a:r>
            <a:r>
              <a:rPr lang="fr-CA" sz="7200" dirty="0">
                <a:latin typeface="Arial"/>
                <a:cs typeface="Arial"/>
                <a:hlinkClick r:id="rId4"/>
              </a:rPr>
              <a:t>formulaire de déclaration des réactions indésirables graves à un médicament à l’intention des hôpitaux</a:t>
            </a:r>
            <a:r>
              <a:rPr lang="fr-CA" sz="7200" dirty="0">
                <a:latin typeface="Arial"/>
                <a:cs typeface="Arial"/>
              </a:rPr>
              <a:t> et le </a:t>
            </a:r>
            <a:r>
              <a:rPr lang="fr-CA" sz="7200" dirty="0">
                <a:latin typeface="Arial"/>
                <a:cs typeface="Arial"/>
                <a:hlinkClick r:id="rId5"/>
              </a:rPr>
              <a:t>formulaire de déclaration des incidents liés aux instruments médicaux à l’intention des professionnels de la santé</a:t>
            </a:r>
            <a:r>
              <a:rPr lang="fr-CA" sz="7200" dirty="0">
                <a:latin typeface="Arial"/>
                <a:cs typeface="Arial"/>
              </a:rPr>
              <a:t>. Téléchargez, remplissez et  imprimez le formulaire approprié et acheminez-le par télécopieur ou par la poste au bureau national de Vigilance Canada. </a:t>
            </a:r>
          </a:p>
          <a:p>
            <a:pPr marL="0" indent="0">
              <a:lnSpc>
                <a:spcPct val="120000"/>
              </a:lnSpc>
              <a:spcBef>
                <a:spcPts val="0"/>
              </a:spcBef>
              <a:buNone/>
            </a:pPr>
            <a:r>
              <a:rPr lang="fr-CA" sz="6400" dirty="0">
                <a:latin typeface="Arial"/>
                <a:cs typeface="Arial"/>
              </a:rPr>
              <a:t>Télécopieur : 1-866-678-6789		Poste : 	Programme Canada Vigilance</a:t>
            </a:r>
          </a:p>
          <a:p>
            <a:pPr marL="3657600" lvl="8" indent="0">
              <a:lnSpc>
                <a:spcPct val="120000"/>
              </a:lnSpc>
              <a:spcBef>
                <a:spcPts val="0"/>
              </a:spcBef>
              <a:buNone/>
            </a:pPr>
            <a:r>
              <a:rPr lang="fr-CA" sz="6400" dirty="0">
                <a:latin typeface="Arial"/>
                <a:cs typeface="Arial"/>
              </a:rPr>
              <a:t>	Direction des produits de santé commercialisés</a:t>
            </a:r>
          </a:p>
          <a:p>
            <a:pPr marL="3657600" lvl="8" indent="0">
              <a:lnSpc>
                <a:spcPct val="120000"/>
              </a:lnSpc>
              <a:spcBef>
                <a:spcPts val="0"/>
              </a:spcBef>
              <a:buNone/>
            </a:pPr>
            <a:r>
              <a:rPr lang="fr-CA" sz="6400" dirty="0">
                <a:latin typeface="Arial"/>
                <a:cs typeface="Arial"/>
              </a:rPr>
              <a:t>	Direction générale des produits de santé et des aliments</a:t>
            </a:r>
          </a:p>
          <a:p>
            <a:pPr marL="3657600" lvl="8" indent="0">
              <a:lnSpc>
                <a:spcPct val="120000"/>
              </a:lnSpc>
              <a:spcBef>
                <a:spcPts val="0"/>
              </a:spcBef>
              <a:buNone/>
            </a:pPr>
            <a:r>
              <a:rPr lang="fr-CA" sz="6400" dirty="0">
                <a:latin typeface="Arial"/>
                <a:cs typeface="Arial"/>
              </a:rPr>
              <a:t>	Santé Canada</a:t>
            </a:r>
          </a:p>
          <a:p>
            <a:pPr marL="3657600" lvl="8" indent="0">
              <a:lnSpc>
                <a:spcPct val="120000"/>
              </a:lnSpc>
              <a:spcBef>
                <a:spcPts val="0"/>
              </a:spcBef>
              <a:buNone/>
            </a:pPr>
            <a:r>
              <a:rPr lang="fr-CA" sz="6400" dirty="0">
                <a:latin typeface="Arial"/>
                <a:cs typeface="Arial"/>
              </a:rPr>
              <a:t>	IA 1908C</a:t>
            </a:r>
          </a:p>
          <a:p>
            <a:pPr marL="3657600" lvl="8" indent="0">
              <a:lnSpc>
                <a:spcPct val="120000"/>
              </a:lnSpc>
              <a:spcBef>
                <a:spcPts val="0"/>
              </a:spcBef>
              <a:buNone/>
            </a:pPr>
            <a:r>
              <a:rPr lang="fr-CA" sz="6400" dirty="0">
                <a:latin typeface="Arial"/>
                <a:cs typeface="Arial"/>
              </a:rPr>
              <a:t>	Ottawa, Ontario K1A 0K9 </a:t>
            </a:r>
          </a:p>
          <a:p>
            <a:pPr marL="0" indent="0">
              <a:lnSpc>
                <a:spcPct val="120000"/>
              </a:lnSpc>
              <a:spcBef>
                <a:spcPts val="0"/>
              </a:spcBef>
              <a:buNone/>
            </a:pPr>
            <a:r>
              <a:rPr lang="fr-CA" sz="8000" b="1" dirty="0">
                <a:latin typeface="Arial"/>
                <a:cs typeface="Arial"/>
              </a:rPr>
              <a:t>Directement en ligne</a:t>
            </a:r>
          </a:p>
          <a:p>
            <a:pPr marL="0" indent="0">
              <a:lnSpc>
                <a:spcPct val="120000"/>
              </a:lnSpc>
              <a:spcBef>
                <a:spcPts val="0"/>
              </a:spcBef>
              <a:buNone/>
            </a:pPr>
            <a:r>
              <a:rPr lang="fr-CA" sz="7200" dirty="0">
                <a:latin typeface="Arial"/>
                <a:cs typeface="Arial"/>
              </a:rPr>
              <a:t>Remplissez le formulaire de déclaration en ligne accessible à l’adresse </a:t>
            </a:r>
            <a:r>
              <a:rPr lang="fr-CA" sz="7200" dirty="0">
                <a:solidFill>
                  <a:srgbClr val="1B416F"/>
                </a:solidFill>
                <a:latin typeface="Arial"/>
                <a:cs typeface="Arial"/>
                <a:hlinkClick r:id="rId6"/>
              </a:rPr>
              <a:t>canada.ca/</a:t>
            </a:r>
            <a:r>
              <a:rPr lang="fr-CA" sz="7200" dirty="0" err="1">
                <a:solidFill>
                  <a:srgbClr val="1B416F"/>
                </a:solidFill>
                <a:latin typeface="Arial"/>
                <a:cs typeface="Arial"/>
                <a:hlinkClick r:id="rId6"/>
              </a:rPr>
              <a:t>medeffet</a:t>
            </a:r>
            <a:r>
              <a:rPr lang="fr-CA" sz="7200" dirty="0">
                <a:latin typeface="Arial"/>
                <a:cs typeface="Arial"/>
              </a:rPr>
              <a:t>. Les formulaires en ligne de </a:t>
            </a:r>
            <a:r>
              <a:rPr lang="fr-CA" sz="7200" dirty="0">
                <a:solidFill>
                  <a:srgbClr val="000000"/>
                </a:solidFill>
                <a:latin typeface="Arial"/>
                <a:cs typeface="Arial"/>
              </a:rPr>
              <a:t>déclaration de RIM graves et d’IIM </a:t>
            </a:r>
            <a:r>
              <a:rPr lang="fr-CA" sz="7200" dirty="0">
                <a:latin typeface="Arial"/>
                <a:cs typeface="Arial"/>
              </a:rPr>
              <a:t>à l’intention des hôpitaux seront accessibles au début de l’automne 2019.</a:t>
            </a:r>
          </a:p>
          <a:p>
            <a:pPr marL="0" indent="0">
              <a:lnSpc>
                <a:spcPct val="120000"/>
              </a:lnSpc>
              <a:spcBef>
                <a:spcPts val="0"/>
              </a:spcBef>
              <a:buNone/>
            </a:pPr>
            <a:endParaRPr lang="en-CA" sz="7400" dirty="0"/>
          </a:p>
        </p:txBody>
      </p:sp>
    </p:spTree>
    <p:extLst>
      <p:ext uri="{BB962C8B-B14F-4D97-AF65-F5344CB8AC3E}">
        <p14:creationId xmlns:p14="http://schemas.microsoft.com/office/powerpoint/2010/main" val="1485536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fr-CA" sz="2800"/>
              <a:t>Éléments essentiels à retenir</a:t>
            </a:r>
          </a:p>
        </p:txBody>
      </p:sp>
      <p:sp>
        <p:nvSpPr>
          <p:cNvPr id="5" name="Content Placeholder 4">
            <a:extLst>
              <a:ext uri="{FF2B5EF4-FFF2-40B4-BE49-F238E27FC236}">
                <a16:creationId xmlns:a16="http://schemas.microsoft.com/office/drawing/2014/main" id="{13FE5DC1-EC6C-460E-92DA-D99AB64975A9}"/>
              </a:ext>
            </a:extLst>
          </p:cNvPr>
          <p:cNvSpPr>
            <a:spLocks noGrp="1"/>
          </p:cNvSpPr>
          <p:nvPr>
            <p:ph idx="1"/>
          </p:nvPr>
        </p:nvSpPr>
        <p:spPr>
          <a:xfrm>
            <a:off x="838200" y="1034766"/>
            <a:ext cx="10515592" cy="5703655"/>
          </a:xfrm>
        </p:spPr>
        <p:txBody>
          <a:bodyPr vert="horz" lIns="91440" tIns="45720" rIns="91440" bIns="45720" rtlCol="0" anchor="t">
            <a:noAutofit/>
          </a:bodyPr>
          <a:lstStyle/>
          <a:p>
            <a:pPr marL="342900" indent="-342900">
              <a:lnSpc>
                <a:spcPct val="110000"/>
              </a:lnSpc>
              <a:spcBef>
                <a:spcPts val="600"/>
              </a:spcBef>
              <a:spcAft>
                <a:spcPts val="600"/>
              </a:spcAft>
            </a:pPr>
            <a:r>
              <a:rPr lang="fr-CA" sz="1800">
                <a:latin typeface="Arial"/>
                <a:cs typeface="Arial"/>
              </a:rPr>
              <a:t>La </a:t>
            </a:r>
            <a:r>
              <a:rPr lang="fr-CA" sz="1800" b="1" i="1">
                <a:latin typeface="Arial"/>
                <a:cs typeface="Arial"/>
              </a:rPr>
              <a:t>Loi visant à protéger les Canadiens contre les drogues dangereuses</a:t>
            </a:r>
            <a:r>
              <a:rPr lang="fr-CA" sz="1800">
                <a:latin typeface="Arial"/>
                <a:cs typeface="Arial"/>
              </a:rPr>
              <a:t> (Loi de Vanessa) modifie la </a:t>
            </a:r>
            <a:r>
              <a:rPr lang="fr-CA" sz="1800" i="1">
                <a:latin typeface="Arial"/>
                <a:cs typeface="Arial"/>
              </a:rPr>
              <a:t>Loi sur les aliments et drogues</a:t>
            </a:r>
            <a:r>
              <a:rPr lang="fr-CA" sz="1800">
                <a:latin typeface="Arial"/>
                <a:cs typeface="Arial"/>
              </a:rPr>
              <a:t>. Elle exige des établissements de santé la déclaration des réactions </a:t>
            </a:r>
            <a:r>
              <a:rPr lang="fr-CA" sz="1800">
                <a:solidFill>
                  <a:srgbClr val="000000"/>
                </a:solidFill>
                <a:latin typeface="Arial"/>
                <a:cs typeface="Arial"/>
              </a:rPr>
              <a:t>indésirables graves à </a:t>
            </a:r>
            <a:r>
              <a:rPr lang="fr-CA" sz="1800">
                <a:latin typeface="Arial"/>
                <a:cs typeface="Arial"/>
              </a:rPr>
              <a:t>un médicament (RIM) et des incidents liés aux instruments médicaux (IIM).</a:t>
            </a:r>
          </a:p>
          <a:p>
            <a:pPr marL="342900" indent="-342900">
              <a:lnSpc>
                <a:spcPct val="110000"/>
              </a:lnSpc>
              <a:spcBef>
                <a:spcPts val="600"/>
              </a:spcBef>
              <a:spcAft>
                <a:spcPts val="600"/>
              </a:spcAft>
            </a:pPr>
            <a:r>
              <a:rPr lang="fr-CA" sz="1800"/>
              <a:t>La Loi vise à améliorer la qualité et la quantité des déclarations de </a:t>
            </a:r>
            <a:r>
              <a:rPr lang="fr-CA" sz="1800">
                <a:solidFill>
                  <a:srgbClr val="000000"/>
                </a:solidFill>
              </a:rPr>
              <a:t>RIM graves et d’IIM </a:t>
            </a:r>
            <a:r>
              <a:rPr lang="fr-CA" sz="1800"/>
              <a:t>pour </a:t>
            </a:r>
            <a:r>
              <a:rPr lang="fr-CA" sz="1800" b="1"/>
              <a:t>renforcer la surveillance de l’innocuité</a:t>
            </a:r>
            <a:r>
              <a:rPr lang="fr-CA" sz="1800"/>
              <a:t> des produits thérapeutiques. </a:t>
            </a:r>
          </a:p>
          <a:p>
            <a:pPr marL="342900" indent="-342900">
              <a:lnSpc>
                <a:spcPct val="110000"/>
              </a:lnSpc>
              <a:spcBef>
                <a:spcPts val="600"/>
              </a:spcBef>
              <a:spcAft>
                <a:spcPts val="600"/>
              </a:spcAft>
            </a:pPr>
            <a:r>
              <a:rPr lang="fr-CA" sz="1800">
                <a:latin typeface="Arial"/>
                <a:cs typeface="Arial"/>
              </a:rPr>
              <a:t>La déclaration des </a:t>
            </a:r>
            <a:r>
              <a:rPr lang="fr-CA" sz="1800">
                <a:solidFill>
                  <a:srgbClr val="000000"/>
                </a:solidFill>
                <a:latin typeface="Arial"/>
                <a:cs typeface="Arial"/>
              </a:rPr>
              <a:t>RIM graves et </a:t>
            </a:r>
            <a:r>
              <a:rPr lang="fr-CA" sz="1800">
                <a:latin typeface="Arial"/>
                <a:cs typeface="Arial"/>
              </a:rPr>
              <a:t>des IIM contribue à la </a:t>
            </a:r>
            <a:r>
              <a:rPr lang="fr-CA" sz="1800" b="1">
                <a:latin typeface="Arial"/>
                <a:cs typeface="Arial"/>
              </a:rPr>
              <a:t>détection</a:t>
            </a:r>
            <a:r>
              <a:rPr lang="fr-CA" sz="1800">
                <a:latin typeface="Arial"/>
                <a:cs typeface="Arial"/>
              </a:rPr>
              <a:t> de nouveaux problèmes de sécurité, à l’</a:t>
            </a:r>
            <a:r>
              <a:rPr lang="fr-CA" sz="1800" b="1">
                <a:latin typeface="Arial"/>
                <a:cs typeface="Arial"/>
              </a:rPr>
              <a:t>évaluation</a:t>
            </a:r>
            <a:r>
              <a:rPr lang="fr-CA" sz="1800">
                <a:latin typeface="Arial"/>
                <a:cs typeface="Arial"/>
              </a:rPr>
              <a:t> des effets nocifs par rapport aux bienfaits, à la </a:t>
            </a:r>
            <a:r>
              <a:rPr lang="fr-CA" sz="1800" b="1">
                <a:latin typeface="Arial"/>
                <a:cs typeface="Arial"/>
              </a:rPr>
              <a:t>mise en commun</a:t>
            </a:r>
            <a:r>
              <a:rPr lang="fr-CA" sz="1800">
                <a:latin typeface="Arial"/>
                <a:cs typeface="Arial"/>
              </a:rPr>
              <a:t> des connaissances et à l’</a:t>
            </a:r>
            <a:r>
              <a:rPr lang="fr-CA" sz="1800" b="1">
                <a:latin typeface="Arial"/>
                <a:cs typeface="Arial"/>
              </a:rPr>
              <a:t>amélioration</a:t>
            </a:r>
            <a:r>
              <a:rPr lang="fr-CA" sz="1800">
                <a:latin typeface="Arial"/>
                <a:cs typeface="Arial"/>
              </a:rPr>
              <a:t> de la sécurité des produits.</a:t>
            </a:r>
          </a:p>
          <a:p>
            <a:pPr marL="342900" indent="-342900">
              <a:lnSpc>
                <a:spcPct val="110000"/>
              </a:lnSpc>
              <a:spcBef>
                <a:spcPts val="600"/>
              </a:spcBef>
              <a:spcAft>
                <a:spcPts val="600"/>
              </a:spcAft>
            </a:pPr>
            <a:r>
              <a:rPr lang="fr-CA" sz="1800"/>
              <a:t>Les règlements sur la déclaration obligatoire exigent que les hôpitaux rapportent par écrit les RIM </a:t>
            </a:r>
            <a:r>
              <a:rPr lang="fr-CA" sz="1800">
                <a:solidFill>
                  <a:srgbClr val="000000"/>
                </a:solidFill>
              </a:rPr>
              <a:t>graves et </a:t>
            </a:r>
            <a:r>
              <a:rPr lang="fr-CA" sz="1800"/>
              <a:t>les IIM à Santé Canada </a:t>
            </a:r>
            <a:r>
              <a:rPr lang="fr-CA" sz="1800" b="1"/>
              <a:t>dans les 30 jours civils suivant la première documentation</a:t>
            </a:r>
            <a:r>
              <a:rPr lang="fr-CA" sz="1800"/>
              <a:t> de l’incident survenu à l’hôpital.</a:t>
            </a:r>
          </a:p>
          <a:p>
            <a:pPr marL="342900" indent="-342900">
              <a:lnSpc>
                <a:spcPct val="110000"/>
              </a:lnSpc>
              <a:spcBef>
                <a:spcPts val="600"/>
              </a:spcBef>
              <a:spcAft>
                <a:spcPts val="600"/>
              </a:spcAft>
              <a:buFont typeface="Arial" panose="020B0604020202020204" pitchFamily="34" charset="0"/>
              <a:buChar char="•"/>
            </a:pPr>
            <a:r>
              <a:rPr lang="fr-CA" sz="1800">
                <a:solidFill>
                  <a:schemeClr val="tx1"/>
                </a:solidFill>
              </a:rPr>
              <a:t>Ces règlements s’appliquent aux </a:t>
            </a:r>
            <a:r>
              <a:rPr lang="fr-CA" sz="1800" b="1">
                <a:solidFill>
                  <a:schemeClr val="tx1"/>
                </a:solidFill>
              </a:rPr>
              <a:t>produits thérapeutiques</a:t>
            </a:r>
            <a:r>
              <a:rPr lang="fr-CA" sz="1800">
                <a:solidFill>
                  <a:schemeClr val="tx1"/>
                </a:solidFill>
              </a:rPr>
              <a:t>, c’est-à-dire les produits pharmaceutiques (sur ordonnance et en vente libre), les médicaments biologiques et </a:t>
            </a:r>
            <a:r>
              <a:rPr lang="fr-CA" sz="1800" err="1">
                <a:solidFill>
                  <a:schemeClr val="tx1"/>
                </a:solidFill>
              </a:rPr>
              <a:t>radiopharmaceutiques</a:t>
            </a:r>
            <a:r>
              <a:rPr lang="fr-CA" sz="1800">
                <a:solidFill>
                  <a:schemeClr val="tx1"/>
                </a:solidFill>
              </a:rPr>
              <a:t>, les désinfectants et les instruments médicaux.</a:t>
            </a:r>
          </a:p>
          <a:p>
            <a:pPr marL="342900" indent="-342900">
              <a:lnSpc>
                <a:spcPct val="110000"/>
              </a:lnSpc>
              <a:spcBef>
                <a:spcPts val="600"/>
              </a:spcBef>
              <a:spcAft>
                <a:spcPts val="600"/>
              </a:spcAft>
              <a:buFont typeface="Arial" panose="020B0604020202020204" pitchFamily="34" charset="0"/>
              <a:buChar char="•"/>
            </a:pPr>
            <a:r>
              <a:rPr lang="fr-CA" sz="1800">
                <a:solidFill>
                  <a:schemeClr val="tx1"/>
                </a:solidFill>
              </a:rPr>
              <a:t>Des </a:t>
            </a:r>
            <a:r>
              <a:rPr lang="fr-CA" sz="1800" b="1">
                <a:solidFill>
                  <a:schemeClr val="tx1"/>
                </a:solidFill>
              </a:rPr>
              <a:t>éléments de données sont requis</a:t>
            </a:r>
            <a:r>
              <a:rPr lang="fr-CA" sz="1800">
                <a:solidFill>
                  <a:schemeClr val="tx1"/>
                </a:solidFill>
              </a:rPr>
              <a:t> pour la déclaration obligatoire des </a:t>
            </a:r>
            <a:r>
              <a:rPr lang="fr-CA" sz="1800">
                <a:solidFill>
                  <a:srgbClr val="000000"/>
                </a:solidFill>
              </a:rPr>
              <a:t>RIM graves </a:t>
            </a:r>
            <a:r>
              <a:rPr lang="fr-CA" sz="1800">
                <a:solidFill>
                  <a:schemeClr val="tx1"/>
                </a:solidFill>
              </a:rPr>
              <a:t>et des IIM. </a:t>
            </a:r>
          </a:p>
        </p:txBody>
      </p:sp>
      <p:cxnSp>
        <p:nvCxnSpPr>
          <p:cNvPr id="6" name="Straight Connector 5">
            <a:extLst>
              <a:ext uri="{FF2B5EF4-FFF2-40B4-BE49-F238E27FC236}">
                <a16:creationId xmlns:a16="http://schemas.microsoft.com/office/drawing/2014/main" id="{530188C0-97B5-413F-901B-7BDC9A44C5E2}"/>
              </a:ext>
            </a:extLst>
          </p:cNvPr>
          <p:cNvCxnSpPr>
            <a:cxnSpLocks/>
          </p:cNvCxnSpPr>
          <p:nvPr/>
        </p:nvCxnSpPr>
        <p:spPr>
          <a:xfrm>
            <a:off x="480064" y="950511"/>
            <a:ext cx="11165144" cy="0"/>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7" name="Straight Connector 6">
            <a:extLst>
              <a:ext uri="{FF2B5EF4-FFF2-40B4-BE49-F238E27FC236}">
                <a16:creationId xmlns:a16="http://schemas.microsoft.com/office/drawing/2014/main" id="{043C8E91-5769-4DA1-866D-1086A84DA079}"/>
              </a:ext>
            </a:extLst>
          </p:cNvPr>
          <p:cNvCxnSpPr>
            <a:cxnSpLocks/>
          </p:cNvCxnSpPr>
          <p:nvPr/>
        </p:nvCxnSpPr>
        <p:spPr>
          <a:xfrm>
            <a:off x="11543892" y="1346564"/>
            <a:ext cx="0" cy="4543873"/>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pic>
        <p:nvPicPr>
          <p:cNvPr id="8" name="Picture 7" descr="A picture containing clipart&#10;&#10;Description generated with high confidence">
            <a:extLst>
              <a:ext uri="{FF2B5EF4-FFF2-40B4-BE49-F238E27FC236}">
                <a16:creationId xmlns:a16="http://schemas.microsoft.com/office/drawing/2014/main" id="{EB7AF986-2D72-41B1-97BC-5A0B24E32B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49232" y="518572"/>
            <a:ext cx="757767" cy="757767"/>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652236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fr-CA"/>
              <a:t>Abréviations</a:t>
            </a:r>
          </a:p>
        </p:txBody>
      </p:sp>
      <p:sp>
        <p:nvSpPr>
          <p:cNvPr id="6" name="Content Placeholder 2">
            <a:extLst>
              <a:ext uri="{FF2B5EF4-FFF2-40B4-BE49-F238E27FC236}">
                <a16:creationId xmlns:a16="http://schemas.microsoft.com/office/drawing/2014/main" id="{2C0E3D46-E9C2-9C49-BE17-B08FE61D10EF}"/>
              </a:ext>
            </a:extLst>
          </p:cNvPr>
          <p:cNvSpPr>
            <a:spLocks noGrp="1"/>
          </p:cNvSpPr>
          <p:nvPr>
            <p:ph idx="1"/>
          </p:nvPr>
        </p:nvSpPr>
        <p:spPr>
          <a:xfrm>
            <a:off x="838200" y="1173480"/>
            <a:ext cx="10515600" cy="5079683"/>
          </a:xfrm>
        </p:spPr>
        <p:txBody>
          <a:bodyPr numCol="1" spcCol="0"/>
          <a:lstStyle/>
          <a:p>
            <a:pPr marL="0" indent="0" defTabSz="450850">
              <a:lnSpc>
                <a:spcPct val="200000"/>
              </a:lnSpc>
              <a:spcBef>
                <a:spcPts val="600"/>
              </a:spcBef>
              <a:buNone/>
              <a:defRPr/>
            </a:pPr>
            <a:r>
              <a:rPr lang="fr-CA" b="1"/>
              <a:t>DIN : </a:t>
            </a:r>
            <a:r>
              <a:rPr lang="fr-CA"/>
              <a:t>numéro d’identification du médicament</a:t>
            </a:r>
          </a:p>
          <a:p>
            <a:pPr marL="0" indent="0" defTabSz="450850">
              <a:lnSpc>
                <a:spcPct val="200000"/>
              </a:lnSpc>
              <a:spcBef>
                <a:spcPts val="600"/>
              </a:spcBef>
              <a:buNone/>
              <a:defRPr/>
            </a:pPr>
            <a:r>
              <a:rPr lang="fr-CA" b="1">
                <a:solidFill>
                  <a:schemeClr val="tx1"/>
                </a:solidFill>
              </a:rPr>
              <a:t>IIM: </a:t>
            </a:r>
            <a:r>
              <a:rPr lang="fr-CA">
                <a:solidFill>
                  <a:schemeClr val="tx1"/>
                </a:solidFill>
              </a:rPr>
              <a:t>incident lié aux instruments médicaux</a:t>
            </a:r>
          </a:p>
          <a:p>
            <a:pPr marL="0" indent="0" defTabSz="431952">
              <a:lnSpc>
                <a:spcPct val="200000"/>
              </a:lnSpc>
              <a:spcBef>
                <a:spcPts val="600"/>
              </a:spcBef>
              <a:buNone/>
              <a:defRPr/>
            </a:pPr>
            <a:r>
              <a:rPr lang="fr-CA" b="1"/>
              <a:t>RIM</a:t>
            </a:r>
            <a:r>
              <a:rPr lang="fr-CA"/>
              <a:t> : réaction indésirable à un médicament</a:t>
            </a:r>
          </a:p>
          <a:p>
            <a:pPr marL="0" indent="0" defTabSz="431952">
              <a:lnSpc>
                <a:spcPct val="200000"/>
              </a:lnSpc>
              <a:spcBef>
                <a:spcPts val="600"/>
              </a:spcBef>
              <a:buNone/>
              <a:defRPr/>
            </a:pPr>
            <a:r>
              <a:rPr lang="fr-CA" b="1" err="1">
                <a:latin typeface="Arial"/>
                <a:cs typeface="Arial"/>
              </a:rPr>
              <a:t>sFTP</a:t>
            </a:r>
            <a:r>
              <a:rPr lang="fr-CA" b="1">
                <a:latin typeface="Arial"/>
                <a:cs typeface="Arial"/>
              </a:rPr>
              <a:t> : </a:t>
            </a:r>
            <a:r>
              <a:rPr lang="fr-CA">
                <a:latin typeface="Arial"/>
                <a:cs typeface="Arial"/>
              </a:rPr>
              <a:t>protocole de transfert de fichier sécurisé</a:t>
            </a:r>
          </a:p>
        </p:txBody>
      </p:sp>
    </p:spTree>
    <p:extLst>
      <p:ext uri="{BB962C8B-B14F-4D97-AF65-F5344CB8AC3E}">
        <p14:creationId xmlns:p14="http://schemas.microsoft.com/office/powerpoint/2010/main" val="2451600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a:xfrm>
            <a:off x="838200" y="365125"/>
            <a:ext cx="10515600" cy="1325563"/>
          </a:xfrm>
        </p:spPr>
        <p:txBody>
          <a:bodyPr anchor="t"/>
          <a:lstStyle/>
          <a:p>
            <a:r>
              <a:rPr lang="fr-CA" sz="2800"/>
              <a:t>Buts de l’approche éducative</a:t>
            </a:r>
          </a:p>
        </p:txBody>
      </p:sp>
      <p:sp>
        <p:nvSpPr>
          <p:cNvPr id="8" name="Content Placeholder 2">
            <a:extLst>
              <a:ext uri="{FF2B5EF4-FFF2-40B4-BE49-F238E27FC236}">
                <a16:creationId xmlns:a16="http://schemas.microsoft.com/office/drawing/2014/main" id="{81E408CE-5970-4754-9AE9-0EC30C7DF860}"/>
              </a:ext>
            </a:extLst>
          </p:cNvPr>
          <p:cNvSpPr>
            <a:spLocks noGrp="1"/>
          </p:cNvSpPr>
          <p:nvPr>
            <p:ph idx="1"/>
          </p:nvPr>
        </p:nvSpPr>
        <p:spPr>
          <a:xfrm>
            <a:off x="838200" y="1119777"/>
            <a:ext cx="7252855" cy="5074194"/>
          </a:xfrm>
        </p:spPr>
        <p:txBody>
          <a:bodyPr vert="horz" lIns="91440" tIns="45720" rIns="91440" bIns="45720" rtlCol="0" anchor="t">
            <a:normAutofit fontScale="85000" lnSpcReduction="10000"/>
          </a:bodyPr>
          <a:lstStyle/>
          <a:p>
            <a:pPr>
              <a:lnSpc>
                <a:spcPct val="120000"/>
              </a:lnSpc>
              <a:spcBef>
                <a:spcPts val="600"/>
              </a:spcBef>
              <a:spcAft>
                <a:spcPts val="1200"/>
              </a:spcAft>
            </a:pPr>
            <a:r>
              <a:rPr lang="fr-CA" sz="2200">
                <a:latin typeface="Arial"/>
                <a:cs typeface="Arial"/>
              </a:rPr>
              <a:t>Soutenir la mise en œuvre d’une disposition importante de la </a:t>
            </a:r>
            <a:r>
              <a:rPr lang="fr-CA" sz="2200" i="1">
                <a:latin typeface="Arial"/>
                <a:cs typeface="Arial"/>
              </a:rPr>
              <a:t>Loi visant à protéger les Canadiens contre les drogues dangereuses</a:t>
            </a:r>
            <a:r>
              <a:rPr lang="fr-CA" sz="2200">
                <a:latin typeface="Arial"/>
                <a:cs typeface="Arial"/>
              </a:rPr>
              <a:t> (Loi de Vanessa) en informant les intervenants sur les nouvelles exigences règlementaires de Santé Canada en matière de déclaration des RIM graves et des IIM.</a:t>
            </a:r>
          </a:p>
          <a:p>
            <a:pPr>
              <a:lnSpc>
                <a:spcPct val="120000"/>
              </a:lnSpc>
              <a:spcBef>
                <a:spcPts val="600"/>
              </a:spcBef>
              <a:spcAft>
                <a:spcPts val="1200"/>
              </a:spcAft>
            </a:pPr>
            <a:r>
              <a:rPr lang="fr-CA" sz="2200">
                <a:latin typeface="Arial"/>
                <a:cs typeface="Arial"/>
              </a:rPr>
              <a:t>Décrire les processus que les hôpitaux doivent suivre pour satisfaire aux exigences en matière de déclaration obligatoire.</a:t>
            </a:r>
          </a:p>
          <a:p>
            <a:pPr>
              <a:lnSpc>
                <a:spcPct val="120000"/>
              </a:lnSpc>
              <a:spcBef>
                <a:spcPts val="600"/>
              </a:spcBef>
              <a:spcAft>
                <a:spcPts val="1200"/>
              </a:spcAft>
            </a:pPr>
            <a:r>
              <a:rPr lang="fr-CA" sz="2200">
                <a:latin typeface="Arial"/>
                <a:cs typeface="Arial"/>
              </a:rPr>
              <a:t>Fournir aux responsables en matière de santé et aux fournisseurs de soins de santé des stratégies pour promouvoir et faciliter la déclaration des RIM graves et des IIM documentés dans les hôpitaux.</a:t>
            </a:r>
          </a:p>
          <a:p>
            <a:pPr>
              <a:lnSpc>
                <a:spcPct val="120000"/>
              </a:lnSpc>
              <a:spcBef>
                <a:spcPts val="600"/>
              </a:spcBef>
              <a:spcAft>
                <a:spcPts val="1200"/>
              </a:spcAft>
            </a:pPr>
            <a:r>
              <a:rPr lang="fr-CA" sz="2200">
                <a:latin typeface="Arial"/>
                <a:cs typeface="Arial"/>
              </a:rPr>
              <a:t>Décrire l’analyse de Santé Canada et ses constatations relatives à l’innocuité.</a:t>
            </a:r>
          </a:p>
          <a:p>
            <a:pPr>
              <a:spcBef>
                <a:spcPts val="600"/>
              </a:spcBef>
            </a:pPr>
            <a:endParaRPr lang="en-CA" sz="2400"/>
          </a:p>
        </p:txBody>
      </p:sp>
      <p:pic>
        <p:nvPicPr>
          <p:cNvPr id="5" name="Picture 4">
            <a:extLst>
              <a:ext uri="{FF2B5EF4-FFF2-40B4-BE49-F238E27FC236}">
                <a16:creationId xmlns:a16="http://schemas.microsoft.com/office/drawing/2014/main" id="{FDAFDEC9-FF5A-43C9-B45B-D5D4A24B28E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579054" y="1681100"/>
            <a:ext cx="3262745" cy="3495799"/>
          </a:xfrm>
          <a:prstGeom prst="rect">
            <a:avLst/>
          </a:prstGeom>
        </p:spPr>
      </p:pic>
    </p:spTree>
    <p:extLst>
      <p:ext uri="{BB962C8B-B14F-4D97-AF65-F5344CB8AC3E}">
        <p14:creationId xmlns:p14="http://schemas.microsoft.com/office/powerpoint/2010/main" val="3875950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450"/>
            <a:ext cx="10515600" cy="1212849"/>
          </a:xfrm>
        </p:spPr>
        <p:txBody>
          <a:bodyPr/>
          <a:lstStyle/>
          <a:p>
            <a:r>
              <a:rPr lang="fr-CA" dirty="0"/>
              <a:t>Ressources</a:t>
            </a:r>
          </a:p>
        </p:txBody>
      </p:sp>
      <p:sp>
        <p:nvSpPr>
          <p:cNvPr id="3" name="Content Placeholder 2"/>
          <p:cNvSpPr>
            <a:spLocks noGrp="1"/>
          </p:cNvSpPr>
          <p:nvPr>
            <p:ph idx="1"/>
          </p:nvPr>
        </p:nvSpPr>
        <p:spPr>
          <a:xfrm>
            <a:off x="838200" y="1181101"/>
            <a:ext cx="10515600" cy="5499100"/>
          </a:xfrm>
        </p:spPr>
        <p:txBody>
          <a:bodyPr>
            <a:normAutofit lnSpcReduction="10000"/>
          </a:bodyPr>
          <a:lstStyle/>
          <a:p>
            <a:r>
              <a:rPr lang="fr-CA" dirty="0">
                <a:solidFill>
                  <a:srgbClr val="000000"/>
                </a:solidFill>
                <a:ea typeface="ＭＳ Ｐゴシック" panose="020B0600070205080204" pitchFamily="34" charset="-128"/>
                <a:hlinkClick r:id="rId3"/>
              </a:rPr>
              <a:t>Ligne directrice — Orientation sur le système de classification fondé sur le risque des instruments autres que les instruments diagnostiques in vitro (IDIV)</a:t>
            </a:r>
          </a:p>
          <a:p>
            <a:r>
              <a:rPr lang="fr-CA" dirty="0">
                <a:hlinkClick r:id="rId4"/>
              </a:rPr>
              <a:t>Déclaration obligatoire des réactions indésirables graves à un médicament et des incidents liés aux instruments médicaux par les hôpitaux : document d’orientation</a:t>
            </a:r>
            <a:endParaRPr lang="fr-CA" strike="sngStrike" dirty="0">
              <a:solidFill>
                <a:srgbClr val="FF0000"/>
              </a:solidFill>
              <a:highlight>
                <a:srgbClr val="FFFF00"/>
              </a:highlight>
              <a:ea typeface="ＭＳ Ｐゴシック" panose="020B0600070205080204" pitchFamily="34" charset="-128"/>
            </a:endParaRPr>
          </a:p>
          <a:p>
            <a:r>
              <a:rPr lang="fr-CA" dirty="0" err="1">
                <a:solidFill>
                  <a:prstClr val="black"/>
                </a:solidFill>
                <a:ea typeface="ＭＳ Ｐゴシック" panose="020B0600070205080204" pitchFamily="34" charset="-128"/>
                <a:hlinkClick r:id="rId5"/>
              </a:rPr>
              <a:t>MedEffet</a:t>
            </a:r>
            <a:r>
              <a:rPr lang="fr-CA" dirty="0">
                <a:solidFill>
                  <a:prstClr val="black"/>
                </a:solidFill>
                <a:ea typeface="ＭＳ Ｐゴシック" panose="020B0600070205080204" pitchFamily="34" charset="-128"/>
                <a:hlinkClick r:id="rId5"/>
              </a:rPr>
              <a:t> de Santé Canada  </a:t>
            </a:r>
          </a:p>
          <a:p>
            <a:r>
              <a:rPr lang="fr-CA" dirty="0">
                <a:solidFill>
                  <a:prstClr val="black"/>
                </a:solidFill>
                <a:ea typeface="ＭＳ Ｐゴシック" panose="020B0600070205080204" pitchFamily="34" charset="-128"/>
                <a:hlinkClick r:id="rId6"/>
              </a:rPr>
              <a:t>Loi visant à protéger les Canadiens contre les drogues dangereuses (Loi de Vanessa) </a:t>
            </a:r>
          </a:p>
          <a:p>
            <a:r>
              <a:rPr lang="fr-FR" dirty="0">
                <a:hlinkClick r:id="rId7"/>
              </a:rPr>
              <a:t>Règlement modifiant le Règlement sur les aliments et drogues</a:t>
            </a:r>
          </a:p>
          <a:p>
            <a:r>
              <a:rPr lang="fr-FR" dirty="0">
                <a:hlinkClick r:id="rId8"/>
              </a:rPr>
              <a:t>Règlement modifiant le Règlement sur les instruments médicaux</a:t>
            </a:r>
            <a:endParaRPr lang="fr-CA" strike="sngStrike" dirty="0">
              <a:solidFill>
                <a:prstClr val="black"/>
              </a:solidFill>
              <a:ea typeface="ＭＳ Ｐゴシック" panose="020B0600070205080204" pitchFamily="34" charset="-128"/>
            </a:endParaRPr>
          </a:p>
          <a:p>
            <a:endParaRPr lang="en-CA" dirty="0">
              <a:solidFill>
                <a:prstClr val="black"/>
              </a:solidFill>
              <a:ea typeface="ＭＳ Ｐゴシック" panose="020B0600070205080204" pitchFamily="34" charset="-128"/>
            </a:endParaRPr>
          </a:p>
          <a:p>
            <a:pPr marL="0" indent="0" algn="ctr">
              <a:buNone/>
            </a:pPr>
            <a:endParaRPr lang="en-CA" b="1" dirty="0">
              <a:solidFill>
                <a:prstClr val="black"/>
              </a:solidFill>
              <a:ea typeface="ＭＳ Ｐゴシック" panose="020B0600070205080204" pitchFamily="34" charset="-128"/>
            </a:endParaRPr>
          </a:p>
          <a:p>
            <a:pPr marL="0" indent="0">
              <a:buNone/>
            </a:pPr>
            <a:br>
              <a:rPr lang="fr-CA" b="1" dirty="0">
                <a:solidFill>
                  <a:prstClr val="black"/>
                </a:solidFill>
                <a:ea typeface="ＭＳ Ｐゴシック" panose="020B0600070205080204" pitchFamily="34" charset="-128"/>
              </a:rPr>
            </a:br>
            <a:br>
              <a:rPr lang="fr-CA" b="1" dirty="0">
                <a:solidFill>
                  <a:prstClr val="black"/>
                </a:solidFill>
                <a:ea typeface="ＭＳ Ｐゴシック" panose="020B0600070205080204" pitchFamily="34" charset="-128"/>
              </a:rPr>
            </a:br>
            <a:br>
              <a:rPr lang="fr-CA" b="1" dirty="0">
                <a:solidFill>
                  <a:prstClr val="black"/>
                </a:solidFill>
                <a:ea typeface="ＭＳ Ｐゴシック" panose="020B0600070205080204" pitchFamily="34" charset="-128"/>
              </a:rPr>
            </a:br>
            <a:r>
              <a:rPr lang="fr-CA" b="1" dirty="0">
                <a:solidFill>
                  <a:prstClr val="black"/>
                </a:solidFill>
                <a:ea typeface="ＭＳ Ｐゴシック" panose="020B0600070205080204" pitchFamily="34" charset="-128"/>
              </a:rPr>
              <a:t>Pour de plus amples renseignements, veuillez communiquer avec le Programme Canada Vigilance :  </a:t>
            </a:r>
          </a:p>
          <a:p>
            <a:pPr marL="457200" lvl="1" indent="0">
              <a:buNone/>
            </a:pPr>
            <a:r>
              <a:rPr lang="fr-CA" sz="2000" b="1" dirty="0">
                <a:solidFill>
                  <a:prstClr val="black"/>
                </a:solidFill>
                <a:latin typeface="Arial"/>
                <a:ea typeface="ＭＳ Ｐゴシック" panose="020B0600070205080204" pitchFamily="34" charset="-128"/>
                <a:cs typeface="Arial"/>
              </a:rPr>
              <a:t>Courriel : </a:t>
            </a:r>
            <a:r>
              <a:rPr lang="fr-CA" sz="2000" b="1" dirty="0">
                <a:latin typeface="Arial"/>
                <a:ea typeface="ＭＳ Ｐゴシック" panose="020B0600070205080204" pitchFamily="34" charset="-128"/>
                <a:cs typeface="Arial"/>
                <a:hlinkClick r:id="rId9"/>
              </a:rPr>
              <a:t>hc.canada.vigilance.sc@canada.ca</a:t>
            </a:r>
          </a:p>
          <a:p>
            <a:pPr marL="457200" lvl="1" indent="0">
              <a:buNone/>
            </a:pPr>
            <a:r>
              <a:rPr lang="fr-CA" sz="2000" b="1" dirty="0">
                <a:latin typeface="Arial"/>
                <a:cs typeface="Arial"/>
              </a:rPr>
              <a:t>Téléphone : 1-866-234-2345 </a:t>
            </a:r>
          </a:p>
          <a:p>
            <a:pPr marL="0" indent="0">
              <a:buNone/>
            </a:pPr>
            <a:endParaRPr lang="en-CA" dirty="0">
              <a:solidFill>
                <a:prstClr val="black"/>
              </a:solidFill>
              <a:ea typeface="ＭＳ Ｐゴシック" panose="020B0600070205080204" pitchFamily="34" charset="-128"/>
            </a:endParaRPr>
          </a:p>
          <a:p>
            <a:endParaRPr lang="en-CA" dirty="0"/>
          </a:p>
        </p:txBody>
      </p:sp>
    </p:spTree>
    <p:extLst>
      <p:ext uri="{BB962C8B-B14F-4D97-AF65-F5344CB8AC3E}">
        <p14:creationId xmlns:p14="http://schemas.microsoft.com/office/powerpoint/2010/main" val="1041807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fr-CA"/>
              <a:t>Remerciements</a:t>
            </a:r>
          </a:p>
        </p:txBody>
      </p:sp>
      <p:sp>
        <p:nvSpPr>
          <p:cNvPr id="3" name="Content Placeholder 2"/>
          <p:cNvSpPr>
            <a:spLocks noGrp="1"/>
          </p:cNvSpPr>
          <p:nvPr>
            <p:ph idx="1"/>
          </p:nvPr>
        </p:nvSpPr>
        <p:spPr>
          <a:xfrm>
            <a:off x="832670" y="1119614"/>
            <a:ext cx="10515600" cy="3746300"/>
          </a:xfrm>
        </p:spPr>
        <p:txBody>
          <a:bodyPr>
            <a:normAutofit/>
          </a:bodyPr>
          <a:lstStyle/>
          <a:p>
            <a:pPr>
              <a:lnSpc>
                <a:spcPct val="110000"/>
              </a:lnSpc>
            </a:pPr>
            <a:r>
              <a:rPr lang="fr-CA"/>
              <a:t>Tous les documents ont été élaborés par les parties collaboratrices suivantes : Santé Canada, l’Institut pour l’utilisation sécuritaire des médicaments du Canada (ISMP Canada), l’Organisation des normes en santé (HSO) et l’Institut canadien pour la sécurité des patients (ICSP).</a:t>
            </a:r>
          </a:p>
          <a:p>
            <a:pPr>
              <a:lnSpc>
                <a:spcPct val="110000"/>
              </a:lnSpc>
            </a:pPr>
            <a:endParaRPr lang="en-CA"/>
          </a:p>
          <a:p>
            <a:pPr>
              <a:lnSpc>
                <a:spcPct val="110000"/>
              </a:lnSpc>
            </a:pPr>
            <a:r>
              <a:rPr lang="fr-CA"/>
              <a:t>Toute personne souhaitant les utiliser doit citer Santé Canada comme le propriétaire et la source des documents : </a:t>
            </a:r>
            <a:br>
              <a:rPr lang="fr-CA"/>
            </a:br>
            <a:r>
              <a:rPr lang="fr-CA">
                <a:latin typeface="Arial"/>
                <a:cs typeface="Arial"/>
              </a:rPr>
              <a:t>Formation à l’appui de la déclaration obligatoire. Santé Canada, 2019.</a:t>
            </a:r>
          </a:p>
          <a:p>
            <a:pPr marL="0" indent="0">
              <a:buNone/>
            </a:pPr>
            <a:endParaRPr lang="en-CA" sz="2400">
              <a:latin typeface="Arial"/>
              <a:cs typeface="Arial"/>
            </a:endParaRPr>
          </a:p>
        </p:txBody>
      </p:sp>
      <p:pic>
        <p:nvPicPr>
          <p:cNvPr id="4" name="Picture 4">
            <a:extLst>
              <a:ext uri="{FF2B5EF4-FFF2-40B4-BE49-F238E27FC236}">
                <a16:creationId xmlns:a16="http://schemas.microsoft.com/office/drawing/2014/main" id="{13B41B5E-D9EC-40F9-A5A0-3A471F12D2D7}"/>
              </a:ext>
            </a:extLst>
          </p:cNvPr>
          <p:cNvPicPr>
            <a:picLocks noChangeAspect="1"/>
          </p:cNvPicPr>
          <p:nvPr/>
        </p:nvPicPr>
        <p:blipFill>
          <a:blip r:embed="rId3"/>
          <a:stretch>
            <a:fillRect/>
          </a:stretch>
        </p:blipFill>
        <p:spPr>
          <a:xfrm>
            <a:off x="410307" y="5003960"/>
            <a:ext cx="11676183" cy="859374"/>
          </a:xfrm>
          <a:prstGeom prst="rect">
            <a:avLst/>
          </a:prstGeom>
        </p:spPr>
      </p:pic>
    </p:spTree>
    <p:extLst>
      <p:ext uri="{BB962C8B-B14F-4D97-AF65-F5344CB8AC3E}">
        <p14:creationId xmlns:p14="http://schemas.microsoft.com/office/powerpoint/2010/main" val="330646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a:xfrm>
            <a:off x="838200" y="365125"/>
            <a:ext cx="10515600" cy="1325563"/>
          </a:xfrm>
        </p:spPr>
        <p:txBody>
          <a:bodyPr anchor="t"/>
          <a:lstStyle/>
          <a:p>
            <a:r>
              <a:rPr lang="fr-CA" sz="2800"/>
              <a:t>Module 1 — Résultats d’apprentissage</a:t>
            </a:r>
          </a:p>
        </p:txBody>
      </p:sp>
      <p:sp>
        <p:nvSpPr>
          <p:cNvPr id="3" name="Content Placeholder 2">
            <a:extLst>
              <a:ext uri="{FF2B5EF4-FFF2-40B4-BE49-F238E27FC236}">
                <a16:creationId xmlns:a16="http://schemas.microsoft.com/office/drawing/2014/main" id="{26367F15-8D64-417F-B265-2263AC535DAB}"/>
              </a:ext>
            </a:extLst>
          </p:cNvPr>
          <p:cNvSpPr>
            <a:spLocks noGrp="1"/>
          </p:cNvSpPr>
          <p:nvPr>
            <p:ph idx="1"/>
          </p:nvPr>
        </p:nvSpPr>
        <p:spPr>
          <a:xfrm>
            <a:off x="838199" y="1087120"/>
            <a:ext cx="10515601" cy="5045096"/>
          </a:xfrm>
        </p:spPr>
        <p:txBody>
          <a:bodyPr vert="horz" lIns="91440" tIns="45720" rIns="91440" bIns="45720" rtlCol="0" anchor="t">
            <a:normAutofit/>
          </a:bodyPr>
          <a:lstStyle/>
          <a:p>
            <a:pPr marL="0" lvl="0" indent="0">
              <a:spcBef>
                <a:spcPts val="600"/>
              </a:spcBef>
              <a:spcAft>
                <a:spcPts val="1200"/>
              </a:spcAft>
              <a:buNone/>
            </a:pPr>
            <a:r>
              <a:rPr lang="fr-CA" b="1" dirty="0">
                <a:solidFill>
                  <a:schemeClr val="tx1"/>
                </a:solidFill>
              </a:rPr>
              <a:t>La fin du module 1 vous permettra de</a:t>
            </a:r>
            <a:r>
              <a:rPr lang="fr-CA" dirty="0">
                <a:solidFill>
                  <a:schemeClr val="tx1"/>
                </a:solidFill>
              </a:rPr>
              <a:t> :</a:t>
            </a:r>
          </a:p>
          <a:p>
            <a:pPr>
              <a:lnSpc>
                <a:spcPct val="100000"/>
              </a:lnSpc>
              <a:spcBef>
                <a:spcPts val="600"/>
              </a:spcBef>
              <a:spcAft>
                <a:spcPts val="600"/>
              </a:spcAft>
              <a:buSzPct val="100000"/>
            </a:pPr>
            <a:r>
              <a:rPr lang="fr-CA" dirty="0">
                <a:latin typeface="Arial"/>
                <a:cs typeface="Arial"/>
              </a:rPr>
              <a:t>définir la finalité de la Loi de Vanessa</a:t>
            </a:r>
          </a:p>
          <a:p>
            <a:pPr>
              <a:lnSpc>
                <a:spcPct val="100000"/>
              </a:lnSpc>
              <a:spcBef>
                <a:spcPts val="600"/>
              </a:spcBef>
              <a:spcAft>
                <a:spcPts val="600"/>
              </a:spcAft>
              <a:buSzPct val="100000"/>
            </a:pPr>
            <a:r>
              <a:rPr lang="fr-CA" dirty="0">
                <a:solidFill>
                  <a:schemeClr val="tx1"/>
                </a:solidFill>
              </a:rPr>
              <a:t>décrire les règlements sur la déclaration obligatoire par les hôpitaux des </a:t>
            </a:r>
            <a:r>
              <a:rPr lang="fr-CA" dirty="0">
                <a:latin typeface="Arial"/>
                <a:cs typeface="Arial"/>
              </a:rPr>
              <a:t>RIM graves et des IIM</a:t>
            </a:r>
            <a:endParaRPr lang="fr-CA" dirty="0"/>
          </a:p>
          <a:p>
            <a:pPr>
              <a:lnSpc>
                <a:spcPct val="100000"/>
              </a:lnSpc>
              <a:spcBef>
                <a:spcPts val="600"/>
              </a:spcBef>
              <a:spcAft>
                <a:spcPts val="600"/>
              </a:spcAft>
              <a:buSzPct val="100000"/>
            </a:pPr>
            <a:r>
              <a:rPr lang="fr-CA" dirty="0">
                <a:latin typeface="Arial"/>
                <a:cs typeface="Arial"/>
              </a:rPr>
              <a:t>reconnaître les éléments de données requis pour la déclaration obligatoire des RIM graves et des IIM</a:t>
            </a:r>
          </a:p>
        </p:txBody>
      </p:sp>
    </p:spTree>
    <p:extLst>
      <p:ext uri="{BB962C8B-B14F-4D97-AF65-F5344CB8AC3E}">
        <p14:creationId xmlns:p14="http://schemas.microsoft.com/office/powerpoint/2010/main" val="97708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fr-CA" sz="2800"/>
              <a:t>Module 1 — Sujets abordés </a:t>
            </a:r>
          </a:p>
        </p:txBody>
      </p:sp>
      <p:sp>
        <p:nvSpPr>
          <p:cNvPr id="3" name="Content Placeholder 2">
            <a:extLst>
              <a:ext uri="{FF2B5EF4-FFF2-40B4-BE49-F238E27FC236}">
                <a16:creationId xmlns:a16="http://schemas.microsoft.com/office/drawing/2014/main" id="{26367F15-8D64-417F-B265-2263AC535DAB}"/>
              </a:ext>
            </a:extLst>
          </p:cNvPr>
          <p:cNvSpPr>
            <a:spLocks noGrp="1"/>
          </p:cNvSpPr>
          <p:nvPr>
            <p:ph idx="1"/>
          </p:nvPr>
        </p:nvSpPr>
        <p:spPr>
          <a:xfrm>
            <a:off x="838200" y="1130209"/>
            <a:ext cx="10956195" cy="5362666"/>
          </a:xfrm>
        </p:spPr>
        <p:txBody>
          <a:bodyPr vert="horz" lIns="91440" tIns="45720" rIns="91440" bIns="45720" rtlCol="0" anchor="t">
            <a:normAutofit/>
          </a:bodyPr>
          <a:lstStyle/>
          <a:p>
            <a:pPr>
              <a:lnSpc>
                <a:spcPct val="100000"/>
              </a:lnSpc>
              <a:spcBef>
                <a:spcPts val="500"/>
              </a:spcBef>
              <a:spcAft>
                <a:spcPts val="600"/>
              </a:spcAft>
              <a:buSzPct val="100000"/>
            </a:pPr>
            <a:r>
              <a:rPr lang="fr-CA">
                <a:latin typeface="Arial"/>
                <a:cs typeface="Arial"/>
              </a:rPr>
              <a:t>Finalité de la Loi de Vanessa</a:t>
            </a:r>
          </a:p>
          <a:p>
            <a:pPr>
              <a:lnSpc>
                <a:spcPct val="100000"/>
              </a:lnSpc>
              <a:spcBef>
                <a:spcPts val="500"/>
              </a:spcBef>
              <a:spcAft>
                <a:spcPts val="600"/>
              </a:spcAft>
              <a:buSzPct val="100000"/>
            </a:pPr>
            <a:r>
              <a:rPr lang="fr-CA">
                <a:latin typeface="Arial"/>
                <a:cs typeface="Arial"/>
              </a:rPr>
              <a:t>Règlementation pour la déclaration obligatoire</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fr-CA" sz="1800">
                <a:latin typeface="Arial"/>
                <a:cs typeface="Arial"/>
              </a:rPr>
              <a:t>Qui doit effectuer la déclaration?</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fr-CA" sz="1800">
                <a:latin typeface="Arial"/>
                <a:cs typeface="Arial"/>
              </a:rPr>
              <a:t>Quelles sont les définitions d’une RIM grave et d’un IIM?</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fr-CA" sz="1800">
                <a:latin typeface="Arial"/>
                <a:cs typeface="Arial"/>
              </a:rPr>
              <a:t>Quels sont les produits visés par cette règlementation? </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fr-CA" sz="1800">
                <a:latin typeface="Arial"/>
                <a:cs typeface="Arial"/>
              </a:rPr>
              <a:t>Quand les hôpitaux doivent-ils effectuer une déclaration?</a:t>
            </a:r>
          </a:p>
          <a:p>
            <a:pPr>
              <a:lnSpc>
                <a:spcPct val="100000"/>
              </a:lnSpc>
              <a:spcBef>
                <a:spcPts val="500"/>
              </a:spcBef>
              <a:spcAft>
                <a:spcPts val="600"/>
              </a:spcAft>
              <a:buSzPct val="100000"/>
            </a:pPr>
            <a:r>
              <a:rPr lang="fr-CA">
                <a:latin typeface="Arial"/>
                <a:cs typeface="Arial"/>
              </a:rPr>
              <a:t>Éléments de données requis </a:t>
            </a:r>
          </a:p>
          <a:p>
            <a:pPr marL="949325" indent="-328295">
              <a:lnSpc>
                <a:spcPct val="100000"/>
              </a:lnSpc>
              <a:spcBef>
                <a:spcPts val="0"/>
              </a:spcBef>
              <a:spcAft>
                <a:spcPts val="600"/>
              </a:spcAft>
              <a:buSzPct val="50000"/>
              <a:buFont typeface="Courier New" panose="02070309020205020404" pitchFamily="49" charset="0"/>
              <a:buChar char="o"/>
            </a:pPr>
            <a:r>
              <a:rPr lang="fr-CA" sz="1800">
                <a:latin typeface="Arial"/>
                <a:cs typeface="Arial"/>
              </a:rPr>
              <a:t>Déclaration d’une RIM grave</a:t>
            </a:r>
          </a:p>
          <a:p>
            <a:pPr marL="949325" indent="-328295">
              <a:lnSpc>
                <a:spcPct val="100000"/>
              </a:lnSpc>
              <a:spcBef>
                <a:spcPts val="0"/>
              </a:spcBef>
              <a:spcAft>
                <a:spcPts val="600"/>
              </a:spcAft>
              <a:buSzPct val="50000"/>
              <a:buFont typeface="Courier New" panose="02070309020205020404" pitchFamily="49" charset="0"/>
              <a:buChar char="o"/>
            </a:pPr>
            <a:r>
              <a:rPr lang="fr-CA" sz="1800">
                <a:latin typeface="Arial"/>
                <a:cs typeface="Arial"/>
              </a:rPr>
              <a:t>Déclaration d’un IIM</a:t>
            </a:r>
          </a:p>
          <a:p>
            <a:pPr>
              <a:lnSpc>
                <a:spcPct val="100000"/>
              </a:lnSpc>
              <a:spcBef>
                <a:spcPts val="500"/>
              </a:spcBef>
              <a:spcAft>
                <a:spcPts val="600"/>
              </a:spcAft>
              <a:buSzPct val="100000"/>
            </a:pPr>
            <a:r>
              <a:rPr lang="fr-CA">
                <a:latin typeface="Arial"/>
                <a:ea typeface="Calibri" panose="020F0502020204030204" pitchFamily="34" charset="0"/>
                <a:cs typeface="Arial"/>
              </a:rPr>
              <a:t>Éléments essentiels à retenir</a:t>
            </a:r>
          </a:p>
          <a:p>
            <a:pPr>
              <a:lnSpc>
                <a:spcPct val="100000"/>
              </a:lnSpc>
              <a:spcBef>
                <a:spcPts val="500"/>
              </a:spcBef>
              <a:spcAft>
                <a:spcPts val="600"/>
              </a:spcAft>
              <a:buSzPct val="100000"/>
            </a:pPr>
            <a:r>
              <a:rPr lang="fr-CA">
                <a:latin typeface="Arial"/>
                <a:ea typeface="Calibri" panose="020F0502020204030204" pitchFamily="34" charset="0"/>
                <a:cs typeface="Arial"/>
              </a:rPr>
              <a:t>Abréviations</a:t>
            </a:r>
          </a:p>
          <a:p>
            <a:pPr>
              <a:lnSpc>
                <a:spcPct val="100000"/>
              </a:lnSpc>
              <a:spcBef>
                <a:spcPts val="500"/>
              </a:spcBef>
              <a:spcAft>
                <a:spcPts val="600"/>
              </a:spcAft>
              <a:buSzPct val="100000"/>
            </a:pPr>
            <a:r>
              <a:rPr lang="fr-CA">
                <a:latin typeface="Arial"/>
                <a:ea typeface="Calibri" panose="020F0502020204030204" pitchFamily="34" charset="0"/>
                <a:cs typeface="Arial"/>
              </a:rPr>
              <a:t>Ressources</a:t>
            </a:r>
          </a:p>
        </p:txBody>
      </p:sp>
    </p:spTree>
    <p:extLst>
      <p:ext uri="{BB962C8B-B14F-4D97-AF65-F5344CB8AC3E}">
        <p14:creationId xmlns:p14="http://schemas.microsoft.com/office/powerpoint/2010/main" val="391991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259B24B-B613-4667-86F9-992E53B8888F}"/>
              </a:ext>
            </a:extLst>
          </p:cNvPr>
          <p:cNvSpPr>
            <a:spLocks noGrp="1"/>
          </p:cNvSpPr>
          <p:nvPr>
            <p:ph type="title"/>
          </p:nvPr>
        </p:nvSpPr>
        <p:spPr>
          <a:xfrm>
            <a:off x="838200" y="365125"/>
            <a:ext cx="10515600" cy="1325563"/>
          </a:xfrm>
        </p:spPr>
        <p:txBody>
          <a:bodyPr anchor="t"/>
          <a:lstStyle/>
          <a:p>
            <a:r>
              <a:rPr lang="fr-CA" dirty="0"/>
              <a:t>Modèle théorique de la</a:t>
            </a:r>
            <a:br>
              <a:rPr lang="fr-CA" dirty="0"/>
            </a:br>
            <a:r>
              <a:rPr lang="fr-CA" dirty="0"/>
              <a:t>déclaration par les hôpitaux</a:t>
            </a:r>
            <a:br>
              <a:rPr lang="fr-CA" dirty="0"/>
            </a:br>
            <a:r>
              <a:rPr lang="fr-CA" dirty="0"/>
              <a:t>des RIM graves et des IIM</a:t>
            </a:r>
            <a:endParaRPr lang="fr-CA" strike="sngStrike" dirty="0">
              <a:solidFill>
                <a:srgbClr val="FF0000"/>
              </a:solidFill>
            </a:endParaRPr>
          </a:p>
        </p:txBody>
      </p:sp>
      <p:sp>
        <p:nvSpPr>
          <p:cNvPr id="11" name="Rectangle 10">
            <a:extLst>
              <a:ext uri="{FF2B5EF4-FFF2-40B4-BE49-F238E27FC236}">
                <a16:creationId xmlns:a16="http://schemas.microsoft.com/office/drawing/2014/main" id="{A01D55D5-AD2F-4563-9061-8CAF5916E0CA}"/>
              </a:ext>
            </a:extLst>
          </p:cNvPr>
          <p:cNvSpPr/>
          <p:nvPr/>
        </p:nvSpPr>
        <p:spPr>
          <a:xfrm>
            <a:off x="838200" y="6215876"/>
            <a:ext cx="9301843" cy="276999"/>
          </a:xfrm>
          <a:prstGeom prst="rect">
            <a:avLst/>
          </a:prstGeom>
        </p:spPr>
        <p:txBody>
          <a:bodyPr wrap="square">
            <a:spAutoFit/>
          </a:bodyPr>
          <a:lstStyle/>
          <a:p>
            <a:pPr lvl="0" defTabSz="457200" eaLnBrk="0" fontAlgn="base" hangingPunct="0">
              <a:spcBef>
                <a:spcPct val="0"/>
              </a:spcBef>
              <a:spcAft>
                <a:spcPct val="0"/>
              </a:spcAf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mn-cs"/>
              </a:rPr>
              <a:t>Source : Le cycle décision-action lié aux </a:t>
            </a:r>
            <a:r>
              <a:rPr kumimoji="0" lang="fr-CA" sz="1200" b="0" i="0" u="none" strike="noStrike" cap="none" normalizeH="0" baseline="0" noProof="0" dirty="0">
                <a:ln>
                  <a:noFill/>
                </a:ln>
                <a:solidFill>
                  <a:srgbClr val="000000"/>
                </a:solidFill>
                <a:uLnTx/>
                <a:uFillTx/>
                <a:latin typeface="Arial" panose="020B0604020202020204" pitchFamily="34" charset="0"/>
                <a:ea typeface="ＭＳ Ｐゴシック" panose="020B0600070205080204" pitchFamily="34" charset="-128"/>
                <a:cs typeface="+mn-cs"/>
              </a:rPr>
              <a:t>RIM </a:t>
            </a:r>
            <a:r>
              <a:rPr lang="fr-CA" sz="1200" dirty="0">
                <a:solidFill>
                  <a:srgbClr val="000000"/>
                </a:solidFill>
                <a:latin typeface="Arial" panose="020B0604020202020204" pitchFamily="34" charset="0"/>
                <a:ea typeface="ＭＳ Ｐゴシック" panose="020B0600070205080204" pitchFamily="34" charset="-128"/>
              </a:rPr>
              <a:t>graves et </a:t>
            </a: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mn-cs"/>
              </a:rPr>
              <a:t>aux IIM. ISMP Canada, Organisation des normes en santé (HSO), ICSP; 2019</a:t>
            </a:r>
          </a:p>
        </p:txBody>
      </p:sp>
      <p:pic>
        <p:nvPicPr>
          <p:cNvPr id="4" name="Picture 3" descr="A close up of a logo&#10;&#10;Description automatically generated">
            <a:extLst>
              <a:ext uri="{FF2B5EF4-FFF2-40B4-BE49-F238E27FC236}">
                <a16:creationId xmlns:a16="http://schemas.microsoft.com/office/drawing/2014/main" id="{F1559E6D-2455-4661-A1EF-DCBE481F4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805" y="646387"/>
            <a:ext cx="6208789" cy="5282195"/>
          </a:xfrm>
          <a:prstGeom prst="rect">
            <a:avLst/>
          </a:prstGeom>
        </p:spPr>
      </p:pic>
    </p:spTree>
    <p:extLst>
      <p:ext uri="{BB962C8B-B14F-4D97-AF65-F5344CB8AC3E}">
        <p14:creationId xmlns:p14="http://schemas.microsoft.com/office/powerpoint/2010/main" val="429174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vert="horz" lIns="91440" tIns="45720" rIns="91440" bIns="45720" rtlCol="0" anchor="t">
            <a:normAutofit/>
          </a:bodyPr>
          <a:lstStyle/>
          <a:p>
            <a:endParaRPr lang="en-CA" sz="3200">
              <a:solidFill>
                <a:prstClr val="black"/>
              </a:solidFill>
              <a:latin typeface="Arial" panose="020B0604020202020204" pitchFamily="34" charset="0"/>
              <a:cs typeface="+mn-cs"/>
            </a:endParaRPr>
          </a:p>
          <a:p>
            <a:pPr marL="0" indent="0" algn="ctr">
              <a:buNone/>
            </a:pPr>
            <a:endParaRPr lang="en-CA" sz="3200">
              <a:solidFill>
                <a:prstClr val="black"/>
              </a:solidFill>
              <a:cs typeface="+mn-cs"/>
            </a:endParaRPr>
          </a:p>
          <a:p>
            <a:pPr marL="0" indent="0" algn="ctr">
              <a:buNone/>
            </a:pPr>
            <a:r>
              <a:rPr lang="fr-CA" sz="3200" b="1">
                <a:solidFill>
                  <a:srgbClr val="1B416F"/>
                </a:solidFill>
                <a:latin typeface="Arial"/>
                <a:cs typeface="Arial"/>
              </a:rPr>
              <a:t>Finalité de la Loi de Vanessa</a:t>
            </a:r>
          </a:p>
        </p:txBody>
      </p:sp>
    </p:spTree>
    <p:extLst>
      <p:ext uri="{BB962C8B-B14F-4D97-AF65-F5344CB8AC3E}">
        <p14:creationId xmlns:p14="http://schemas.microsoft.com/office/powerpoint/2010/main" val="344462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DD4B96-AA44-4972-B347-6AD8D9440E93}"/>
              </a:ext>
            </a:extLst>
          </p:cNvPr>
          <p:cNvSpPr>
            <a:spLocks noGrp="1"/>
          </p:cNvSpPr>
          <p:nvPr>
            <p:ph type="title"/>
          </p:nvPr>
        </p:nvSpPr>
        <p:spPr/>
        <p:txBody>
          <a:bodyPr anchor="t"/>
          <a:lstStyle/>
          <a:p>
            <a:r>
              <a:rPr lang="fr-CA" i="1">
                <a:latin typeface="Arial"/>
                <a:cs typeface="Arial"/>
              </a:rPr>
              <a:t>Loi visant à protéger les Canadiens contre les drogues dangereuses</a:t>
            </a:r>
            <a:r>
              <a:rPr lang="fr-CA">
                <a:latin typeface="Arial"/>
                <a:cs typeface="Arial"/>
              </a:rPr>
              <a:t> (Loi de Vanessa)</a:t>
            </a:r>
          </a:p>
        </p:txBody>
      </p:sp>
      <p:sp>
        <p:nvSpPr>
          <p:cNvPr id="9" name="Content Placeholder 8">
            <a:extLst>
              <a:ext uri="{FF2B5EF4-FFF2-40B4-BE49-F238E27FC236}">
                <a16:creationId xmlns:a16="http://schemas.microsoft.com/office/drawing/2014/main" id="{511C1BE2-96B7-449A-BCA1-8CF123A4B5CD}"/>
              </a:ext>
            </a:extLst>
          </p:cNvPr>
          <p:cNvSpPr>
            <a:spLocks noGrp="1"/>
          </p:cNvSpPr>
          <p:nvPr>
            <p:ph idx="1"/>
          </p:nvPr>
        </p:nvSpPr>
        <p:spPr>
          <a:xfrm>
            <a:off x="838199" y="1450058"/>
            <a:ext cx="10483950" cy="4390507"/>
          </a:xfrm>
        </p:spPr>
        <p:txBody>
          <a:bodyPr vert="horz" lIns="91440" tIns="45720" rIns="91440" bIns="45720" rtlCol="0" anchor="t">
            <a:normAutofit/>
          </a:bodyPr>
          <a:lstStyle/>
          <a:p>
            <a:pPr marL="0" indent="0">
              <a:lnSpc>
                <a:spcPct val="110000"/>
              </a:lnSpc>
              <a:spcBef>
                <a:spcPts val="600"/>
              </a:spcBef>
              <a:buNone/>
            </a:pPr>
            <a:r>
              <a:rPr lang="fr-CA">
                <a:latin typeface="Arial"/>
                <a:cs typeface="Arial"/>
              </a:rPr>
              <a:t>La </a:t>
            </a:r>
            <a:r>
              <a:rPr lang="fr-CA" i="1">
                <a:latin typeface="Arial"/>
                <a:cs typeface="Arial"/>
              </a:rPr>
              <a:t>Loi visant à protéger les Canadiens contre les drogues dangereuses </a:t>
            </a:r>
            <a:r>
              <a:rPr lang="fr-CA">
                <a:latin typeface="Arial"/>
                <a:cs typeface="Arial"/>
              </a:rPr>
              <a:t>(Loi de Vanessa) modifie la </a:t>
            </a:r>
            <a:r>
              <a:rPr lang="fr-CA" i="1">
                <a:latin typeface="Arial"/>
                <a:cs typeface="Arial"/>
              </a:rPr>
              <a:t>Loi sur les aliments et drogues</a:t>
            </a:r>
            <a:r>
              <a:rPr lang="fr-CA">
                <a:latin typeface="Arial"/>
                <a:cs typeface="Arial"/>
              </a:rPr>
              <a:t> pour améliorer la capacité de Santé Canada à : </a:t>
            </a:r>
          </a:p>
          <a:p>
            <a:pPr lvl="1">
              <a:lnSpc>
                <a:spcPct val="110000"/>
              </a:lnSpc>
              <a:spcBef>
                <a:spcPts val="600"/>
              </a:spcBef>
              <a:buSzPct val="100000"/>
              <a:buFont typeface="Arial" panose="020B0604020202020204" pitchFamily="34" charset="0"/>
              <a:buChar char="•"/>
            </a:pPr>
            <a:r>
              <a:rPr lang="fr-CA" sz="2000">
                <a:latin typeface="Arial"/>
                <a:cs typeface="Arial"/>
              </a:rPr>
              <a:t>recueillir des renseignements sur l’innocuité d’un produit après sa mise en marché; </a:t>
            </a:r>
          </a:p>
          <a:p>
            <a:pPr lvl="1">
              <a:lnSpc>
                <a:spcPct val="110000"/>
              </a:lnSpc>
              <a:spcBef>
                <a:spcPts val="600"/>
              </a:spcBef>
              <a:buSzPct val="100000"/>
              <a:buFont typeface="Arial" panose="020B0604020202020204" pitchFamily="34" charset="0"/>
              <a:buChar char="•"/>
            </a:pPr>
            <a:r>
              <a:rPr lang="fr-CA" sz="2000">
                <a:latin typeface="Arial"/>
                <a:cs typeface="Arial"/>
              </a:rPr>
              <a:t>prendre les mesures appropriées en cas de risque grave pour la santé;</a:t>
            </a:r>
          </a:p>
          <a:p>
            <a:pPr lvl="1">
              <a:lnSpc>
                <a:spcPct val="110000"/>
              </a:lnSpc>
              <a:spcBef>
                <a:spcPts val="600"/>
              </a:spcBef>
              <a:buSzPct val="100000"/>
              <a:buFont typeface="Arial" panose="020B0604020202020204" pitchFamily="34" charset="0"/>
              <a:buChar char="•"/>
            </a:pPr>
            <a:r>
              <a:rPr lang="fr-CA" sz="2000">
                <a:latin typeface="Arial"/>
                <a:cs typeface="Arial"/>
              </a:rPr>
              <a:t>inspirer une plus grande confiance des consommateurs à l’égard des produits thérapeutiques sur le marché.</a:t>
            </a:r>
          </a:p>
          <a:p>
            <a:pPr>
              <a:lnSpc>
                <a:spcPct val="110000"/>
              </a:lnSpc>
              <a:spcBef>
                <a:spcPts val="600"/>
              </a:spcBef>
            </a:pPr>
            <a:endParaRPr lang="en-CA" sz="1800">
              <a:solidFill>
                <a:schemeClr val="tx1"/>
              </a:solidFill>
            </a:endParaRPr>
          </a:p>
        </p:txBody>
      </p:sp>
      <p:sp>
        <p:nvSpPr>
          <p:cNvPr id="4" name="Rectangle 3">
            <a:extLst>
              <a:ext uri="{FF2B5EF4-FFF2-40B4-BE49-F238E27FC236}">
                <a16:creationId xmlns:a16="http://schemas.microsoft.com/office/drawing/2014/main" id="{3330A1F1-DABF-4A8F-964E-22D89CBAC043}"/>
              </a:ext>
            </a:extLst>
          </p:cNvPr>
          <p:cNvSpPr/>
          <p:nvPr/>
        </p:nvSpPr>
        <p:spPr>
          <a:xfrm>
            <a:off x="869851" y="5868276"/>
            <a:ext cx="11322149" cy="467210"/>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mn-cs"/>
              </a:rPr>
              <a:t>Source : </a:t>
            </a: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mn-cs"/>
                <a:hlinkClick r:id="rId3"/>
              </a:rPr>
              <a:t>https://www.canada.ca/fr/sante-canada/services/medicaments-produits-sante/legislation-lignes-directrices/loi-visant-proteger-canadiens-contre-drogues-dangereuses-loi-vanessa-modifications-loi-aliments-drogues-propos.html</a:t>
            </a:r>
            <a:endPar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1257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11C1BE2-96B7-449A-BCA1-8CF123A4B5CD}"/>
              </a:ext>
            </a:extLst>
          </p:cNvPr>
          <p:cNvSpPr>
            <a:spLocks noGrp="1"/>
          </p:cNvSpPr>
          <p:nvPr>
            <p:ph idx="1"/>
          </p:nvPr>
        </p:nvSpPr>
        <p:spPr>
          <a:xfrm>
            <a:off x="838199" y="1450058"/>
            <a:ext cx="10527082" cy="4390507"/>
          </a:xfrm>
        </p:spPr>
        <p:txBody>
          <a:bodyPr vert="horz" lIns="91440" tIns="45720" rIns="91440" bIns="45720" rtlCol="0" anchor="t">
            <a:normAutofit/>
          </a:bodyPr>
          <a:lstStyle/>
          <a:p>
            <a:pPr marL="0" indent="0">
              <a:lnSpc>
                <a:spcPct val="110000"/>
              </a:lnSpc>
              <a:spcBef>
                <a:spcPts val="600"/>
              </a:spcBef>
              <a:buNone/>
            </a:pPr>
            <a:r>
              <a:rPr lang="fr-CA">
                <a:solidFill>
                  <a:schemeClr val="tx1"/>
                </a:solidFill>
              </a:rPr>
              <a:t>Les modifications à la </a:t>
            </a:r>
            <a:r>
              <a:rPr lang="fr-CA" i="1">
                <a:solidFill>
                  <a:schemeClr val="tx1"/>
                </a:solidFill>
              </a:rPr>
              <a:t>Loi sur les aliments et drogues</a:t>
            </a:r>
            <a:r>
              <a:rPr lang="fr-CA">
                <a:solidFill>
                  <a:schemeClr val="tx1"/>
                </a:solidFill>
              </a:rPr>
              <a:t> prévoient ce qui suit :</a:t>
            </a:r>
          </a:p>
          <a:p>
            <a:pPr marL="714375" indent="-354013">
              <a:lnSpc>
                <a:spcPct val="110000"/>
              </a:lnSpc>
              <a:spcBef>
                <a:spcPts val="600"/>
              </a:spcBef>
              <a:buSzPct val="100000"/>
              <a:buFont typeface="+mj-lt"/>
              <a:buAutoNum type="arabicPeriod"/>
            </a:pPr>
            <a:r>
              <a:rPr lang="fr-CA"/>
              <a:t>Le pouvoir d’exiger des renseignements, des essais ou des études</a:t>
            </a:r>
          </a:p>
          <a:p>
            <a:pPr marL="714375" indent="-354013">
              <a:lnSpc>
                <a:spcPct val="110000"/>
              </a:lnSpc>
              <a:spcBef>
                <a:spcPts val="600"/>
              </a:spcBef>
              <a:buSzPct val="100000"/>
              <a:buFont typeface="+mj-lt"/>
              <a:buAutoNum type="arabicPeriod"/>
            </a:pPr>
            <a:r>
              <a:rPr lang="fr-CA"/>
              <a:t>Le pouvoir d’exiger la modification des étiquettes ou des emballages</a:t>
            </a:r>
          </a:p>
          <a:p>
            <a:pPr marL="714375" indent="-354013">
              <a:lnSpc>
                <a:spcPct val="110000"/>
              </a:lnSpc>
              <a:spcBef>
                <a:spcPts val="600"/>
              </a:spcBef>
              <a:buSzPct val="100000"/>
              <a:buFont typeface="+mj-lt"/>
              <a:buAutoNum type="arabicPeriod"/>
            </a:pPr>
            <a:r>
              <a:rPr lang="fr-CA"/>
              <a:t>Le pouvoir de rappeler des produits thérapeutiques dangereux</a:t>
            </a:r>
          </a:p>
          <a:p>
            <a:pPr marL="714375" indent="-354013">
              <a:lnSpc>
                <a:spcPct val="110000"/>
              </a:lnSpc>
              <a:spcBef>
                <a:spcPts val="600"/>
              </a:spcBef>
              <a:buSzPct val="100000"/>
              <a:buFont typeface="+mj-lt"/>
              <a:buAutoNum type="arabicPeriod"/>
            </a:pPr>
            <a:r>
              <a:rPr lang="fr-CA"/>
              <a:t>La capacité de divulguer des renseignements dans certaines circonstances</a:t>
            </a:r>
          </a:p>
          <a:p>
            <a:pPr marL="714375" indent="-354013">
              <a:lnSpc>
                <a:spcPct val="110000"/>
              </a:lnSpc>
              <a:spcBef>
                <a:spcPts val="600"/>
              </a:spcBef>
              <a:buSzPct val="100000"/>
              <a:buFont typeface="+mj-lt"/>
              <a:buAutoNum type="arabicPeriod"/>
            </a:pPr>
            <a:r>
              <a:rPr lang="fr-CA"/>
              <a:t>Des mesures plus rigoureuses envers les contrevenants à la Loi</a:t>
            </a:r>
          </a:p>
          <a:p>
            <a:pPr marL="714375" indent="-354013">
              <a:lnSpc>
                <a:spcPct val="110000"/>
              </a:lnSpc>
              <a:spcBef>
                <a:spcPts val="600"/>
              </a:spcBef>
              <a:buSzPct val="100000"/>
              <a:buFont typeface="+mj-lt"/>
              <a:buAutoNum type="arabicPeriod"/>
            </a:pPr>
            <a:r>
              <a:rPr lang="fr-CA" b="1"/>
              <a:t>Déclaration obligatoire des réactions indésirables graves à un médicament et des incidents liés aux instruments médicaux par les établissements de soins de santé*</a:t>
            </a:r>
          </a:p>
          <a:p>
            <a:pPr marL="360362" indent="0">
              <a:lnSpc>
                <a:spcPct val="110000"/>
              </a:lnSpc>
              <a:spcBef>
                <a:spcPts val="600"/>
              </a:spcBef>
              <a:buSzPct val="100000"/>
              <a:buNone/>
            </a:pPr>
            <a:endParaRPr lang="en-CA" b="1">
              <a:solidFill>
                <a:schemeClr val="tx1"/>
              </a:solidFill>
            </a:endParaRPr>
          </a:p>
        </p:txBody>
      </p:sp>
      <p:sp>
        <p:nvSpPr>
          <p:cNvPr id="4" name="Rectangle 3">
            <a:extLst>
              <a:ext uri="{FF2B5EF4-FFF2-40B4-BE49-F238E27FC236}">
                <a16:creationId xmlns:a16="http://schemas.microsoft.com/office/drawing/2014/main" id="{3330A1F1-DABF-4A8F-964E-22D89CBAC043}"/>
              </a:ext>
            </a:extLst>
          </p:cNvPr>
          <p:cNvSpPr/>
          <p:nvPr/>
        </p:nvSpPr>
        <p:spPr>
          <a:xfrm>
            <a:off x="838198" y="5998908"/>
            <a:ext cx="10755087" cy="461665"/>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mn-cs"/>
              </a:rPr>
              <a:t>Source : </a:t>
            </a: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mn-cs"/>
                <a:hlinkClick r:id="rId3"/>
              </a:rPr>
              <a:t>https://www.canada.ca/fr/sante-canada/services/medicaments-produits-sante/legislation-lignes-directrices/loi-visant-proteger-canadiens-contre-drogues-dangereuses-loi-vanessa-modifications-loi-aliments-drogues-propos.html</a:t>
            </a:r>
            <a:endPar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mn-cs"/>
            </a:endParaRPr>
          </a:p>
        </p:txBody>
      </p:sp>
      <p:sp>
        <p:nvSpPr>
          <p:cNvPr id="7" name="Title 11">
            <a:extLst>
              <a:ext uri="{FF2B5EF4-FFF2-40B4-BE49-F238E27FC236}">
                <a16:creationId xmlns:a16="http://schemas.microsoft.com/office/drawing/2014/main" id="{45763EE2-A84B-45B1-9F86-C9CF02D97CC3}"/>
              </a:ext>
            </a:extLst>
          </p:cNvPr>
          <p:cNvSpPr>
            <a:spLocks noGrp="1"/>
          </p:cNvSpPr>
          <p:nvPr>
            <p:ph type="title"/>
          </p:nvPr>
        </p:nvSpPr>
        <p:spPr>
          <a:xfrm>
            <a:off x="838200" y="365125"/>
            <a:ext cx="10515600" cy="1325563"/>
          </a:xfrm>
        </p:spPr>
        <p:txBody>
          <a:bodyPr anchor="t"/>
          <a:lstStyle/>
          <a:p>
            <a:r>
              <a:rPr lang="fr-CA" i="1">
                <a:latin typeface="Arial"/>
                <a:cs typeface="Arial"/>
              </a:rPr>
              <a:t>Loi visant à protéger les Canadiens contre les drogues dangereuses</a:t>
            </a:r>
            <a:r>
              <a:rPr lang="fr-CA">
                <a:latin typeface="Arial"/>
                <a:cs typeface="Arial"/>
              </a:rPr>
              <a:t> (Loi de Vanessa)</a:t>
            </a:r>
          </a:p>
        </p:txBody>
      </p:sp>
      <p:sp>
        <p:nvSpPr>
          <p:cNvPr id="2" name="TextBox 1">
            <a:extLst>
              <a:ext uri="{FF2B5EF4-FFF2-40B4-BE49-F238E27FC236}">
                <a16:creationId xmlns:a16="http://schemas.microsoft.com/office/drawing/2014/main" id="{DCA70435-8152-4C1D-9922-D156E095A07D}"/>
              </a:ext>
            </a:extLst>
          </p:cNvPr>
          <p:cNvSpPr txBox="1"/>
          <p:nvPr/>
        </p:nvSpPr>
        <p:spPr>
          <a:xfrm>
            <a:off x="838199" y="5115554"/>
            <a:ext cx="10538562" cy="584775"/>
          </a:xfrm>
          <a:prstGeom prst="rect">
            <a:avLst/>
          </a:prstGeom>
          <a:noFill/>
        </p:spPr>
        <p:txBody>
          <a:bodyPr wrap="square" rtlCol="0">
            <a:spAutoFit/>
          </a:bodyPr>
          <a:lstStyle/>
          <a:p>
            <a:r>
              <a:rPr lang="fr-CA" sz="1600">
                <a:latin typeface="Arial" panose="020B0604020202020204" pitchFamily="34" charset="0"/>
                <a:cs typeface="Arial" panose="020B0604020202020204" pitchFamily="34" charset="0"/>
              </a:rPr>
              <a:t>*Les modifications règlementaires concrétisent ce pouvoir et définissent les établissements de soins de santé davantage comme des hôpitaux en vertu de l’article C.01.020.1 du </a:t>
            </a:r>
            <a:r>
              <a:rPr lang="fr-CA" sz="1600" i="1">
                <a:latin typeface="Arial" panose="020B0604020202020204" pitchFamily="34" charset="0"/>
                <a:cs typeface="Arial" panose="020B0604020202020204" pitchFamily="34" charset="0"/>
              </a:rPr>
              <a:t>Règlement sur les aliments et drogues</a:t>
            </a:r>
            <a:r>
              <a:rPr lang="fr-CA" sz="1600">
                <a:latin typeface="Arial" panose="020B0604020202020204" pitchFamily="34" charset="0"/>
                <a:cs typeface="Arial" panose="020B0604020202020204" pitchFamily="34" charset="0"/>
              </a:rPr>
              <a:t> et de l’article 62 du </a:t>
            </a:r>
            <a:r>
              <a:rPr lang="fr-CA" sz="1600" i="1">
                <a:latin typeface="Arial" panose="020B0604020202020204" pitchFamily="34" charset="0"/>
                <a:cs typeface="Arial" panose="020B0604020202020204" pitchFamily="34" charset="0"/>
              </a:rPr>
              <a:t>Règlement sur les instruments médicaux</a:t>
            </a:r>
            <a:r>
              <a:rPr lang="fr-CA" sz="16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44382973"/>
      </p:ext>
    </p:extLst>
  </p:cSld>
  <p:clrMapOvr>
    <a:masterClrMapping/>
  </p:clrMapOvr>
</p:sld>
</file>

<file path=ppt/theme/theme1.xml><?xml version="1.0" encoding="utf-8"?>
<a:theme xmlns:a="http://schemas.openxmlformats.org/drawingml/2006/main" name="JVP_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VP_Theme" id="{AF76ECDD-E52C-4A51-8726-1CA8E7A390DA}" vid="{8F434137-F377-4081-A8AA-879430E3F8D1}"/>
    </a:ext>
  </a:extLst>
</a:theme>
</file>

<file path=ppt/theme/theme2.xml><?xml version="1.0" encoding="utf-8"?>
<a:theme xmlns:a="http://schemas.openxmlformats.org/drawingml/2006/main" name="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3.xml><?xml version="1.0" encoding="utf-8"?>
<a:theme xmlns:a="http://schemas.openxmlformats.org/drawingml/2006/main" name="1_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FF882265F12043AA85AE987A2B956A" ma:contentTypeVersion="1" ma:contentTypeDescription="Create a new document." ma:contentTypeScope="" ma:versionID="17300b3546bcec4aec56b7259022ad0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193FAC-0B9B-47BB-9AD4-2F4908B03A4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564156a-de73-43f9-88e6-7b01c63aafa9"/>
    <ds:schemaRef ds:uri="2c54b36c-b406-48dd-a01a-d9fdec0713ee"/>
    <ds:schemaRef ds:uri="http://www.w3.org/XML/1998/namespace"/>
    <ds:schemaRef ds:uri="http://purl.org/dc/dcmitype/"/>
  </ds:schemaRefs>
</ds:datastoreItem>
</file>

<file path=customXml/itemProps2.xml><?xml version="1.0" encoding="utf-8"?>
<ds:datastoreItem xmlns:ds="http://schemas.openxmlformats.org/officeDocument/2006/customXml" ds:itemID="{C2FF2167-6E4C-4E32-89D9-94AB71A014F8}"/>
</file>

<file path=customXml/itemProps3.xml><?xml version="1.0" encoding="utf-8"?>
<ds:datastoreItem xmlns:ds="http://schemas.openxmlformats.org/officeDocument/2006/customXml" ds:itemID="{1F795C09-9549-49F0-B3EC-6AF82EA86B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181</TotalTime>
  <Words>1369</Words>
  <Application>Microsoft Office PowerPoint</Application>
  <PresentationFormat>Widescreen</PresentationFormat>
  <Paragraphs>305</Paragraphs>
  <Slides>31</Slides>
  <Notes>29</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39" baseType="lpstr">
      <vt:lpstr>Arial</vt:lpstr>
      <vt:lpstr>Calibri</vt:lpstr>
      <vt:lpstr>Calibri Light</vt:lpstr>
      <vt:lpstr>Courier New</vt:lpstr>
      <vt:lpstr>JVP_Theme</vt:lpstr>
      <vt:lpstr>ISMPCanada_VanessaLaw</vt:lpstr>
      <vt:lpstr>1_ISMPCanada_VanessaLaw</vt:lpstr>
      <vt:lpstr>Microsoft Excel Chart</vt:lpstr>
      <vt:lpstr>PowerPoint Presentation</vt:lpstr>
      <vt:lpstr>Formation à l’appui de la déclaration obligatoire</vt:lpstr>
      <vt:lpstr>Buts de l’approche éducative</vt:lpstr>
      <vt:lpstr>Module 1 — Résultats d’apprentissage</vt:lpstr>
      <vt:lpstr>Module 1 — Sujets abordés </vt:lpstr>
      <vt:lpstr>Modèle théorique de la déclaration par les hôpitaux des RIM graves et des IIM</vt:lpstr>
      <vt:lpstr>PowerPoint Presentation</vt:lpstr>
      <vt:lpstr>Loi visant à protéger les Canadiens contre les drogues dangereuses (Loi de Vanessa)</vt:lpstr>
      <vt:lpstr>Loi visant à protéger les Canadiens contre les drogues dangereuses (Loi de Vanessa)</vt:lpstr>
      <vt:lpstr>Qui était Vanessa?</vt:lpstr>
      <vt:lpstr>Pourquoi la déclaration obligatoire des RIM graves et des IIM est-elle importante?</vt:lpstr>
      <vt:lpstr>Quels sont les avantages de déclarer les RIM graves et les IIM?</vt:lpstr>
      <vt:lpstr>Déclaration des RIM graves et des IIM et apprentissages </vt:lpstr>
      <vt:lpstr>PowerPoint Presentation</vt:lpstr>
      <vt:lpstr>Qui doit effectuer la déclaration?</vt:lpstr>
      <vt:lpstr>Quelles sont les définitions d’une RIM grave et d’un IIM?</vt:lpstr>
      <vt:lpstr>Quels sont les produits visés par cette règlementation? </vt:lpstr>
      <vt:lpstr>Types d’instruments médicaux visés</vt:lpstr>
      <vt:lpstr>Quand les hôpitaux doivent-ils effectuer une déclaration?  </vt:lpstr>
      <vt:lpstr>Renseignements qui « relèvent » de l’hôpital</vt:lpstr>
      <vt:lpstr>Exemples de renseignements qui relèvent d’un hôpital </vt:lpstr>
      <vt:lpstr>L’approche de conformité de Santé Canada</vt:lpstr>
      <vt:lpstr>PowerPoint Presentation</vt:lpstr>
      <vt:lpstr>Éléments de données requis dans la déclaration obligatoire par l’hôpital </vt:lpstr>
      <vt:lpstr>Rapport de RIM grave — Éléments de données requis </vt:lpstr>
      <vt:lpstr>Rapport d’IIM — Éléments de données requis</vt:lpstr>
      <vt:lpstr>Méthodes de déclaration de RIM grave et d’IIM à Santé Canada</vt:lpstr>
      <vt:lpstr>Éléments essentiels à retenir</vt:lpstr>
      <vt:lpstr>Abréviations</vt:lpstr>
      <vt:lpstr>Ressources</vt:lpstr>
      <vt:lpstr>Remerciements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 Hyland</dc:creator>
  <cp:lastModifiedBy>Ambika Sharma</cp:lastModifiedBy>
  <cp:revision>26</cp:revision>
  <cp:lastPrinted>2019-06-06T20:29:22Z</cp:lastPrinted>
  <dcterms:created xsi:type="dcterms:W3CDTF">2019-02-27T16:04:04Z</dcterms:created>
  <dcterms:modified xsi:type="dcterms:W3CDTF">2019-08-12T22:36:00Z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0x01010050FF882265F12043AA85AE987A2B956A</vt:lpwstr>
  </property>
  <property fmtid="{D5CDD505-2E9C-101B-9397-08002B2CF9AE}" pid="3" name="Order">
    <vt:r8>13985600</vt:r8>
  </property>
  <property fmtid="{D5CDD505-2E9C-101B-9397-08002B2CF9AE}" pid="4" name="ComplianceAssetId">
    <vt:lpwstr/>
  </property>
</Properties>
</file>