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44" r:id="rId5"/>
  </p:sldMasterIdLst>
  <p:notesMasterIdLst>
    <p:notesMasterId r:id="rId26"/>
  </p:notesMasterIdLst>
  <p:sldIdLst>
    <p:sldId id="1386" r:id="rId6"/>
    <p:sldId id="285" r:id="rId7"/>
    <p:sldId id="1603" r:id="rId8"/>
    <p:sldId id="1367" r:id="rId9"/>
    <p:sldId id="259" r:id="rId10"/>
    <p:sldId id="1339" r:id="rId11"/>
    <p:sldId id="315" r:id="rId12"/>
    <p:sldId id="326" r:id="rId13"/>
    <p:sldId id="1637" r:id="rId14"/>
    <p:sldId id="1605" r:id="rId15"/>
    <p:sldId id="1344" r:id="rId16"/>
    <p:sldId id="1510" r:id="rId17"/>
    <p:sldId id="1575" r:id="rId18"/>
    <p:sldId id="1577" r:id="rId19"/>
    <p:sldId id="1638" r:id="rId20"/>
    <p:sldId id="1528" r:id="rId21"/>
    <p:sldId id="1531" r:id="rId22"/>
    <p:sldId id="310" r:id="rId23"/>
    <p:sldId id="1634" r:id="rId24"/>
    <p:sldId id="1602" r:id="rId25"/>
  </p:sldIdLst>
  <p:sldSz cx="12192000" cy="6858000"/>
  <p:notesSz cx="9296400" cy="7010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mbika Sharma" initials="AS" lastIdx="1" clrIdx="7">
    <p:extLst>
      <p:ext uri="{19B8F6BF-5375-455C-9EA6-DF929625EA0E}">
        <p15:presenceInfo xmlns:p15="http://schemas.microsoft.com/office/powerpoint/2012/main" userId="S::Ambika.Sharma@ismp.ca::57ee3b62-4182-4af9-a3fa-708b64c8c3a4" providerId="AD"/>
      </p:ext>
    </p:extLst>
  </p:cmAuthor>
  <p:cmAuthor id="1" name="Colleen Turpin" initials="CT" lastIdx="32" clrIdx="0"/>
  <p:cmAuthor id="2" name="Leoma Kwong" initials="LK" lastIdx="6" clrIdx="1"/>
  <p:cmAuthor id="3" name="Thanh Vu" initials="TV" lastIdx="13" clrIdx="2">
    <p:extLst>
      <p:ext uri="{19B8F6BF-5375-455C-9EA6-DF929625EA0E}">
        <p15:presenceInfo xmlns:p15="http://schemas.microsoft.com/office/powerpoint/2012/main" userId="Thanh Vu" providerId="None"/>
      </p:ext>
    </p:extLst>
  </p:cmAuthor>
  <p:cmAuthor id="4" name="Laura Lada-Moldovan" initials="LL" lastIdx="16" clrIdx="3">
    <p:extLst>
      <p:ext uri="{19B8F6BF-5375-455C-9EA6-DF929625EA0E}">
        <p15:presenceInfo xmlns:p15="http://schemas.microsoft.com/office/powerpoint/2012/main" userId="Laura Lada-Moldovan" providerId="None"/>
      </p:ext>
    </p:extLst>
  </p:cmAuthor>
  <p:cmAuthor id="5" name="Jeremy Butter" initials="JB" lastIdx="22" clrIdx="6">
    <p:extLst>
      <p:ext uri="{19B8F6BF-5375-455C-9EA6-DF929625EA0E}">
        <p15:presenceInfo xmlns:p15="http://schemas.microsoft.com/office/powerpoint/2012/main" userId="Jeremy Butter" providerId="None"/>
      </p:ext>
    </p:extLst>
  </p:cmAuthor>
  <p:cmAuthor id="6" name="Jacinthe Contant" initials="JC" lastIdx="3" clrIdx="5">
    <p:extLst>
      <p:ext uri="{19B8F6BF-5375-455C-9EA6-DF929625EA0E}">
        <p15:presenceInfo xmlns:p15="http://schemas.microsoft.com/office/powerpoint/2012/main" userId="Jacinthe Conta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4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915C7-5F41-4D68-B698-6BC0958F4BBC}" v="10" dt="2019-08-01T16:44:42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70855" autoAdjust="0"/>
  </p:normalViewPr>
  <p:slideViewPr>
    <p:cSldViewPr snapToGrid="0">
      <p:cViewPr varScale="1">
        <p:scale>
          <a:sx n="88" d="100"/>
          <a:sy n="88" d="100"/>
        </p:scale>
        <p:origin x="10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97003" cy="2037650"/>
          </a:xfrm>
          <a:prstGeom prst="rect">
            <a:avLst/>
          </a:prstGeom>
        </p:spPr>
        <p:txBody>
          <a:bodyPr vert="horz" lIns="185081" tIns="92541" rIns="185081" bIns="92541" rtlCol="0"/>
          <a:lstStyle>
            <a:lvl1pPr algn="l">
              <a:defRPr sz="2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6862" y="2"/>
            <a:ext cx="4297003" cy="2037650"/>
          </a:xfrm>
          <a:prstGeom prst="rect">
            <a:avLst/>
          </a:prstGeom>
        </p:spPr>
        <p:txBody>
          <a:bodyPr vert="horz" lIns="185081" tIns="92541" rIns="185081" bIns="92541" rtlCol="0"/>
          <a:lstStyle>
            <a:lvl1pPr algn="r">
              <a:defRPr sz="2300"/>
            </a:lvl1pPr>
          </a:lstStyle>
          <a:p>
            <a:fld id="{710C5AAA-C29B-484F-8B27-AC2EBE928107}" type="datetimeFigureOut">
              <a:rPr lang="en-CA" smtClean="0"/>
              <a:t>07-10-2019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223125" y="5076825"/>
            <a:ext cx="24361775" cy="1370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5081" tIns="92541" rIns="185081" bIns="9254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1616" y="19544512"/>
            <a:ext cx="7932928" cy="15990966"/>
          </a:xfrm>
          <a:prstGeom prst="rect">
            <a:avLst/>
          </a:prstGeom>
        </p:spPr>
        <p:txBody>
          <a:bodyPr vert="horz" lIns="185081" tIns="92541" rIns="185081" bIns="9254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8574331"/>
            <a:ext cx="4297003" cy="2037646"/>
          </a:xfrm>
          <a:prstGeom prst="rect">
            <a:avLst/>
          </a:prstGeom>
        </p:spPr>
        <p:txBody>
          <a:bodyPr vert="horz" lIns="185081" tIns="92541" rIns="185081" bIns="92541" rtlCol="0" anchor="b"/>
          <a:lstStyle>
            <a:lvl1pPr algn="l">
              <a:defRPr sz="2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6862" y="38574331"/>
            <a:ext cx="4297003" cy="2037646"/>
          </a:xfrm>
          <a:prstGeom prst="rect">
            <a:avLst/>
          </a:prstGeom>
        </p:spPr>
        <p:txBody>
          <a:bodyPr vert="horz" lIns="185081" tIns="92541" rIns="185081" bIns="92541" rtlCol="0" anchor="b"/>
          <a:lstStyle>
            <a:lvl1pPr algn="r">
              <a:defRPr sz="2300"/>
            </a:lvl1pPr>
          </a:lstStyle>
          <a:p>
            <a:fld id="{72DC16EA-CE68-4F08-8EB4-5232BC0BB0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177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CDB5542A-2179-45AF-8E34-F59F4BE53F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8696325" y="3095625"/>
            <a:ext cx="27527250" cy="15484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E4138B7F-32CD-434E-8323-69473D322C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AA90FC2E-6CEA-4B69-B615-737876375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503781" indent="-57837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313507" indent="-46270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3238912" indent="-46270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164314" indent="-46270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89716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6015118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940522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865925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25404" fontAlgn="base">
              <a:spcBef>
                <a:spcPct val="0"/>
              </a:spcBef>
              <a:spcAft>
                <a:spcPct val="0"/>
              </a:spcAft>
              <a:defRPr/>
            </a:pPr>
            <a:fld id="{69CECC5A-625D-4018-9AAA-A5C9D5657291}" type="slidenum">
              <a:rPr lang="en-US" altLang="en-US">
                <a:solidFill>
                  <a:prstClr val="black"/>
                </a:solidFill>
              </a:rPr>
              <a:pPr defTabSz="925404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83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9094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750728">
              <a:defRPr/>
            </a:pPr>
            <a:fld id="{18E44B7D-8460-4878-81B0-F4B195FB029C}" type="slidenum">
              <a:rPr lang="en-US" altLang="en-US">
                <a:solidFill>
                  <a:prstClr val="black"/>
                </a:solidFill>
              </a:rPr>
              <a:pPr defTabSz="1750728">
                <a:defRPr/>
              </a:pPr>
              <a:t>11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12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7389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49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CA" sz="2300" dirty="0">
              <a:ea typeface="ＭＳ Ｐゴシック" pitchFamily="34" charset="-128"/>
              <a:cs typeface="ＭＳ Ｐゴシック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4129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44B7D-8460-4878-81B0-F4B195FB029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281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355013" y="2947988"/>
            <a:ext cx="26212801" cy="14746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5894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355013" y="2947988"/>
            <a:ext cx="26212801" cy="14746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7981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696325" y="3095625"/>
            <a:ext cx="27527250" cy="15484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     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865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16EA-CE68-4F08-8EB4-5232BC0BB0A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011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696325" y="3095625"/>
            <a:ext cx="27527250" cy="15484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4B7D-8460-4878-81B0-F4B195FB029C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197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696325" y="3095625"/>
            <a:ext cx="27527250" cy="15484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5404" fontAlgn="base">
              <a:spcBef>
                <a:spcPct val="0"/>
              </a:spcBef>
              <a:spcAft>
                <a:spcPct val="0"/>
              </a:spcAft>
              <a:defRPr/>
            </a:pPr>
            <a:fld id="{18E44B7D-8460-4878-81B0-F4B195FB029C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 defTabSz="925404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780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696325" y="3095625"/>
            <a:ext cx="27527250" cy="15484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5404" fontAlgn="base">
              <a:spcBef>
                <a:spcPct val="0"/>
              </a:spcBef>
              <a:spcAft>
                <a:spcPct val="0"/>
              </a:spcAft>
              <a:defRPr/>
            </a:pPr>
            <a:fld id="{18E44B7D-8460-4878-81B0-F4B195FB029C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 defTabSz="925404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18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7F7501CB-8E4F-4D69-8113-4B53D0F472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BC6F9C0-1C61-47E4-AF2D-CEA7E25789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0FC848C4-C4F9-4125-A078-4174B145E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503781" indent="-57837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313507" indent="-46270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3238912" indent="-46270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164314" indent="-46270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89716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6015118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940522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865925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25404" fontAlgn="base">
              <a:spcBef>
                <a:spcPct val="0"/>
              </a:spcBef>
              <a:spcAft>
                <a:spcPct val="0"/>
              </a:spcAft>
              <a:defRPr/>
            </a:pPr>
            <a:fld id="{395E6AB7-99E6-4713-8C08-AC491C5DA303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925404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816296">
              <a:defRPr/>
            </a:pPr>
            <a:fld id="{18E44B7D-8460-4878-81B0-F4B195FB029C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1816296">
                <a:defRPr/>
              </a:pPr>
              <a:t>6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1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0991B711-B9B6-4455-B91B-6294B26758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0BD5395A-BA81-4E23-86EB-7D9BDCB6B1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426E6445-0CB1-414B-9033-AE9DA0F60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503781" indent="-57837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313507" indent="-46270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3238912" indent="-46270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164314" indent="-46270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89716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6015118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940522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865925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25404" fontAlgn="base">
              <a:spcBef>
                <a:spcPct val="0"/>
              </a:spcBef>
              <a:spcAft>
                <a:spcPct val="0"/>
              </a:spcAft>
              <a:defRPr/>
            </a:pPr>
            <a:fld id="{31BEB37A-B392-4116-930B-B7C49762C22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925404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7805176D-85A6-44E4-880A-E77FE048B1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id="{38B3D0C2-D561-481B-97D9-D7DD48B690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dirty="0">
                <a:latin typeface="Arial"/>
                <a:ea typeface="Times New Roman" pitchFamily="18" charset="0"/>
                <a:cs typeface="Times"/>
              </a:rPr>
              <a:t>The legal definition:</a:t>
            </a:r>
            <a:r>
              <a:rPr lang="en-US" altLang="en-US" b="1" i="1" dirty="0">
                <a:latin typeface="Arial"/>
                <a:ea typeface="Times New Roman" pitchFamily="18" charset="0"/>
                <a:cs typeface="Times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altLang="en-US" b="1" i="1" dirty="0">
              <a:latin typeface="Arial"/>
              <a:ea typeface="Times New Roman" pitchFamily="18" charset="0"/>
              <a:cs typeface="Times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b="1" i="1" dirty="0">
                <a:latin typeface="Arial"/>
                <a:ea typeface="Times New Roman" pitchFamily="18" charset="0"/>
                <a:cs typeface="Times"/>
              </a:rPr>
              <a:t>serious adverse drug reaction </a:t>
            </a:r>
            <a:r>
              <a:rPr lang="en-US" altLang="en-US" dirty="0">
                <a:latin typeface="Arial"/>
                <a:ea typeface="Times New Roman" pitchFamily="18" charset="0"/>
                <a:cs typeface="Times"/>
              </a:rPr>
              <a:t>is a</a:t>
            </a:r>
            <a:r>
              <a:rPr lang="en-US" altLang="en-US" b="1" i="1" dirty="0">
                <a:latin typeface="Arial"/>
                <a:ea typeface="Times New Roman" pitchFamily="18" charset="0"/>
                <a:cs typeface="Times"/>
              </a:rPr>
              <a:t> </a:t>
            </a:r>
            <a:r>
              <a:rPr lang="en-US" altLang="en-US" dirty="0">
                <a:latin typeface="Arial"/>
                <a:ea typeface="Times New Roman" pitchFamily="18" charset="0"/>
                <a:cs typeface="Times"/>
              </a:rPr>
              <a:t>noxious and unintended response to a drug that occurs at any dose and that:</a:t>
            </a:r>
          </a:p>
          <a:p>
            <a:pPr marL="541338" indent="-185738">
              <a:lnSpc>
                <a:spcPct val="120000"/>
              </a:lnSpc>
              <a:spcBef>
                <a:spcPts val="0"/>
              </a:spcBef>
              <a:buSzPct val="100000"/>
              <a:defRPr/>
            </a:pPr>
            <a:r>
              <a:rPr lang="en-US" altLang="en-US" sz="1200" dirty="0">
                <a:latin typeface="Arial"/>
                <a:ea typeface="Times New Roman" pitchFamily="18" charset="0"/>
                <a:cs typeface="Times"/>
              </a:rPr>
              <a:t>requires in-patient hospitalization or prolongation of existing hospitalization,</a:t>
            </a:r>
          </a:p>
          <a:p>
            <a:pPr marL="541338" indent="-185738">
              <a:lnSpc>
                <a:spcPct val="120000"/>
              </a:lnSpc>
              <a:spcBef>
                <a:spcPts val="0"/>
              </a:spcBef>
              <a:buSzPct val="100000"/>
              <a:defRPr/>
            </a:pPr>
            <a:r>
              <a:rPr lang="en-US" altLang="en-US" sz="1200" dirty="0">
                <a:latin typeface="Arial"/>
                <a:ea typeface="Times New Roman" pitchFamily="18" charset="0"/>
                <a:cs typeface="Times"/>
              </a:rPr>
              <a:t>causes congenital malformation,</a:t>
            </a:r>
          </a:p>
          <a:p>
            <a:pPr marL="541338" indent="-185738">
              <a:lnSpc>
                <a:spcPct val="120000"/>
              </a:lnSpc>
              <a:spcBef>
                <a:spcPts val="0"/>
              </a:spcBef>
              <a:buSzPct val="100000"/>
              <a:defRPr/>
            </a:pPr>
            <a:r>
              <a:rPr lang="en-US" altLang="en-US" sz="1200" dirty="0">
                <a:latin typeface="Arial"/>
                <a:ea typeface="Times New Roman" pitchFamily="18" charset="0"/>
                <a:cs typeface="Times"/>
              </a:rPr>
              <a:t>results in persistent or significant disability or incapacity,</a:t>
            </a:r>
          </a:p>
          <a:p>
            <a:pPr marL="541338" indent="-185738">
              <a:lnSpc>
                <a:spcPct val="120000"/>
              </a:lnSpc>
              <a:spcBef>
                <a:spcPts val="0"/>
              </a:spcBef>
              <a:buSzPct val="100000"/>
              <a:defRPr/>
            </a:pPr>
            <a:r>
              <a:rPr lang="en-US" altLang="en-US" sz="1200" dirty="0">
                <a:latin typeface="Arial"/>
                <a:ea typeface="Times New Roman" pitchFamily="18" charset="0"/>
                <a:cs typeface="Times"/>
              </a:rPr>
              <a:t>is life-threatening, </a:t>
            </a:r>
          </a:p>
          <a:p>
            <a:pPr marL="541338" indent="-185738">
              <a:lnSpc>
                <a:spcPct val="120000"/>
              </a:lnSpc>
              <a:spcBef>
                <a:spcPts val="0"/>
              </a:spcBef>
              <a:buSzPct val="100000"/>
              <a:defRPr/>
            </a:pPr>
            <a:r>
              <a:rPr lang="en-US" altLang="en-US" sz="1200" dirty="0">
                <a:latin typeface="Arial"/>
                <a:ea typeface="Times New Roman" pitchFamily="18" charset="0"/>
                <a:cs typeface="Times"/>
              </a:rPr>
              <a:t>or results in death.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altLang="en-US" dirty="0"/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90ABEDC8-43C4-457E-886F-C7C6A9429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503781" indent="-57837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313507" indent="-46270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3238912" indent="-46270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164314" indent="-46270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89716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6015118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940522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865925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25404" fontAlgn="base">
              <a:spcBef>
                <a:spcPct val="0"/>
              </a:spcBef>
              <a:spcAft>
                <a:spcPct val="0"/>
              </a:spcAft>
              <a:defRPr/>
            </a:pPr>
            <a:fld id="{0FE12E27-DAAC-4335-A756-169E1CB71D5D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925404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7805176D-85A6-44E4-880A-E77FE048B1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id="{38B3D0C2-D561-481B-97D9-D7DD48B690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CA" altLang="en-US" dirty="0">
                <a:latin typeface="Arial"/>
                <a:ea typeface="Times New Roman" pitchFamily="18" charset="0"/>
                <a:cs typeface="Times"/>
              </a:rPr>
              <a:t>The legal definition: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CA" altLang="en-US" dirty="0">
              <a:latin typeface="Arial"/>
              <a:ea typeface="Times New Roman" pitchFamily="18" charset="0"/>
              <a:cs typeface="Times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CA" altLang="en-US" dirty="0">
                <a:latin typeface="Arial"/>
                <a:ea typeface="Times New Roman" pitchFamily="18" charset="0"/>
                <a:cs typeface="Times"/>
              </a:rPr>
              <a:t>A </a:t>
            </a:r>
            <a:r>
              <a:rPr lang="en-CA" altLang="en-US" b="1" i="1" dirty="0">
                <a:latin typeface="Arial"/>
                <a:ea typeface="Times New Roman" pitchFamily="18" charset="0"/>
                <a:cs typeface="Times"/>
              </a:rPr>
              <a:t>medical device incident </a:t>
            </a:r>
            <a:r>
              <a:rPr lang="en-CA" altLang="en-US" dirty="0">
                <a:latin typeface="Arial"/>
                <a:ea typeface="Times New Roman" pitchFamily="18" charset="0"/>
                <a:cs typeface="Times"/>
              </a:rPr>
              <a:t>is</a:t>
            </a:r>
            <a:r>
              <a:rPr lang="en-CA" altLang="en-US" i="1" dirty="0">
                <a:latin typeface="Arial"/>
                <a:ea typeface="Times New Roman" pitchFamily="18" charset="0"/>
                <a:cs typeface="Times"/>
              </a:rPr>
              <a:t> </a:t>
            </a:r>
            <a:r>
              <a:rPr lang="en-CA" altLang="en-US" dirty="0">
                <a:latin typeface="Arial"/>
                <a:ea typeface="Times New Roman" pitchFamily="18" charset="0"/>
                <a:cs typeface="Times"/>
              </a:rPr>
              <a:t>an incident related to a failure of a medical device or a deterioration in its effectiveness, or any inadequacy in its labelling or in its directions for use that has led to the death or a serious deterioration in the state of health of a patient, user, or other person, or could do so were it to recur.</a:t>
            </a:r>
            <a:endParaRPr lang="en-CA" altLang="en-US" b="1" dirty="0">
              <a:latin typeface="Arial"/>
              <a:cs typeface="Times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br>
              <a:rPr lang="en-CA" altLang="en-US" dirty="0">
                <a:latin typeface="Arial"/>
                <a:cs typeface="Arial"/>
              </a:rPr>
            </a:br>
            <a:endParaRPr lang="en-CA" altLang="en-US" sz="1100" dirty="0">
              <a:latin typeface="Arial"/>
              <a:cs typeface="Arial"/>
            </a:endParaRPr>
          </a:p>
          <a:p>
            <a:endParaRPr lang="en-CA" altLang="en-US" dirty="0"/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90ABEDC8-43C4-457E-886F-C7C6A9429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503781" indent="-57837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313507" indent="-46270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3238912" indent="-46270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164314" indent="-46270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89716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6015118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940522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865925" indent="-462701" defTabSz="9254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25404" fontAlgn="base">
              <a:spcBef>
                <a:spcPct val="0"/>
              </a:spcBef>
              <a:spcAft>
                <a:spcPct val="0"/>
              </a:spcAft>
              <a:defRPr/>
            </a:pPr>
            <a:fld id="{0FE12E27-DAAC-4335-A756-169E1CB71D5D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925404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9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9164-85A3-304E-B632-19DD066C5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23031"/>
          </a:xfrm>
        </p:spPr>
        <p:txBody>
          <a:bodyPr anchor="b">
            <a:normAutofit/>
          </a:bodyPr>
          <a:lstStyle>
            <a:lvl1pPr algn="ctr">
              <a:defRPr sz="3600" b="1" i="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8A28C-83DB-3647-B5ED-AF9B4A97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134BA-F131-DF41-BBFD-687A9BC6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26535-C26B-DE45-A7EB-57B50052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2A34-C69F-48D2-B120-F15CB8ACBA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4675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E3C7-BAC4-1D45-994E-92D6031E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6CFD9-A33B-DA4C-957A-0F4F9B71C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6744-AE99-D64A-BF50-5E826859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DDABA-2106-9F47-9E99-67C952D0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EBE00-AF7A-B94A-BCEC-10A341A1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E25F-AB24-4206-8BC6-349DDBE3BD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13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4D5D89-EF51-0A44-9F94-FC7EC2169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2800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53384-FBA7-3E4A-A499-678FFEC23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B855-46CB-9845-A3F3-D39F2C31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DBC79-668E-DE44-86DD-ED946DB2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D24F-3717-6340-8835-D15A844F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8AF4-1995-4437-A875-AF16557766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308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9164-85A3-304E-B632-19DD066C5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23031"/>
          </a:xfrm>
        </p:spPr>
        <p:txBody>
          <a:bodyPr anchor="b">
            <a:normAutofit/>
          </a:bodyPr>
          <a:lstStyle>
            <a:lvl1pPr algn="ctr">
              <a:defRPr sz="3600" b="1" i="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8A28C-83DB-3647-B5ED-AF9B4A97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134BA-F131-DF41-BBFD-687A9BC6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26535-C26B-DE45-A7EB-57B50052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671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782A-D9B1-0041-A5DC-2E8A3D5E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7DCD-971C-4048-A1AE-5F5B19AB8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115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75000"/>
              <a:buFont typeface="Calibri" panose="020F0502020204030204" pitchFamily="34" charset="0"/>
              <a:buChar char="○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alibri" panose="020F050202020403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D886B-C003-C74D-A63D-9AF50EFE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CCEAD-DCD2-FD42-964E-5182A30D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0C6FC-57C8-AB4F-86F6-3B185CAF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0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5D47-FF53-A642-861D-A3166265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BF780-80CC-C94D-A2AD-2583B9EFF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CB19E-F2F7-0441-B8D7-3050E727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536A8-8661-E347-AEEE-CAFCAB17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9F9DC-B07F-AC40-8155-D04F3069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B6B8-E66C-4F60-922A-8AD85E4DBE9B}"/>
              </a:ext>
            </a:extLst>
          </p:cNvPr>
          <p:cNvSpPr txBox="1"/>
          <p:nvPr userDrawn="1"/>
        </p:nvSpPr>
        <p:spPr>
          <a:xfrm rot="20214901">
            <a:off x="2212854" y="2221310"/>
            <a:ext cx="776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>
                <a:solidFill>
                  <a:schemeClr val="bg1">
                    <a:lumMod val="85000"/>
                  </a:schemeClr>
                </a:solidFill>
              </a:rPr>
              <a:t>DRAFT FOR PILOT TEST ONLY</a:t>
            </a:r>
          </a:p>
        </p:txBody>
      </p:sp>
    </p:spTree>
    <p:extLst>
      <p:ext uri="{BB962C8B-B14F-4D97-AF65-F5344CB8AC3E}">
        <p14:creationId xmlns:p14="http://schemas.microsoft.com/office/powerpoint/2010/main" val="946237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956E8-DA5C-794A-9D50-D7CD08A6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4C28-97D0-A24D-B1D7-BB071D070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F341A-B28C-A647-8485-E323F7CB3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0C647-0DC2-8045-A448-CE6E8BEC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5A62A-0289-BA41-9672-BFD36050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DFA3F-09CB-C948-81B2-945151D5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49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D87B-8D08-8A49-A511-1A09ADBF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DF374-7953-DF4E-9BE6-1F31A3224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10168-C4D5-8246-81C9-F4CD2E31E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258EE-1E1D-0D47-A526-C75BCFD91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BB6A1-C5A4-D142-82CF-9FEEDF74F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CB7E6-2ABE-2946-B14F-AEF8745C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25461E-D13E-A548-BF8E-A8CE6D98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C85C15-C7FC-5C4F-A7B2-160F7892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59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03A1-7730-6E45-8B88-BE956D14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85554-297A-0841-83C3-34DCC05D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62431-1D53-C14D-A151-36CCE8CB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D8125-9DB0-674E-BABD-519BA2CD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99F27-CF8E-4E51-BE29-4066C01F4FC1}"/>
              </a:ext>
            </a:extLst>
          </p:cNvPr>
          <p:cNvSpPr txBox="1"/>
          <p:nvPr userDrawn="1"/>
        </p:nvSpPr>
        <p:spPr>
          <a:xfrm rot="20214901">
            <a:off x="2212854" y="2221310"/>
            <a:ext cx="776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>
                <a:solidFill>
                  <a:schemeClr val="bg1">
                    <a:lumMod val="85000"/>
                  </a:schemeClr>
                </a:solidFill>
              </a:rPr>
              <a:t>DRAFT FOR PILOT TEST ONLY</a:t>
            </a:r>
          </a:p>
        </p:txBody>
      </p:sp>
    </p:spTree>
    <p:extLst>
      <p:ext uri="{BB962C8B-B14F-4D97-AF65-F5344CB8AC3E}">
        <p14:creationId xmlns:p14="http://schemas.microsoft.com/office/powerpoint/2010/main" val="407754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6BF24-C72D-1D48-B754-AC24201F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08E7A-599C-6141-ABF6-953B8776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395F9-3AA1-D64C-86EB-00AE1AAB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594D5-FF29-4D71-AFBC-785C63B2F193}"/>
              </a:ext>
            </a:extLst>
          </p:cNvPr>
          <p:cNvSpPr txBox="1"/>
          <p:nvPr userDrawn="1"/>
        </p:nvSpPr>
        <p:spPr>
          <a:xfrm rot="20214901">
            <a:off x="2212854" y="2221310"/>
            <a:ext cx="776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>
                <a:solidFill>
                  <a:schemeClr val="bg1">
                    <a:lumMod val="85000"/>
                  </a:schemeClr>
                </a:solidFill>
              </a:rPr>
              <a:t>DRAFT FOR PILOT TEST ONLY</a:t>
            </a:r>
          </a:p>
        </p:txBody>
      </p:sp>
    </p:spTree>
    <p:extLst>
      <p:ext uri="{BB962C8B-B14F-4D97-AF65-F5344CB8AC3E}">
        <p14:creationId xmlns:p14="http://schemas.microsoft.com/office/powerpoint/2010/main" val="1899401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7E84-1703-D743-A345-381A0856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0CC29-71A2-CF45-87F8-8511387E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B82F1-106A-C040-8392-490F596A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0D38A-35D3-BE42-B9CA-1E36CA28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2A0B9-112F-C74F-88D5-68EAC501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CA155-DAC6-D948-AE9A-F2CBED19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4412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782A-D9B1-0041-A5DC-2E8A3D5E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7DCD-971C-4048-A1AE-5F5B19AB8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/>
          <a:lstStyle>
            <a:lvl1pPr marL="228600" indent="-228600">
              <a:buSzPct val="115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75000"/>
              <a:buFont typeface="Calibri" panose="020F0502020204030204" pitchFamily="34" charset="0"/>
              <a:buChar char="○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alibri" panose="020F050202020403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D886B-C003-C74D-A63D-9AF50EFE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CCEAD-DCD2-FD42-964E-5182A30D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0C6FC-57C8-AB4F-86F6-3B185CAF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7C3C-9F41-4EB4-9FCC-8B846A13EC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675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B4B2-1CB9-E848-81B9-DB07C470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6B37B-A8F0-D84A-A6E6-B7F796A32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E3C1E-5619-814E-96AF-510B41C1D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61556-1CD1-1540-AA6C-25A5488D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72F8D-F098-804A-ABCA-7F3C46B8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5BE01-C1C1-1146-8A8A-C453F043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300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E3C7-BAC4-1D45-994E-92D6031E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6CFD9-A33B-DA4C-957A-0F4F9B71C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6744-AE99-D64A-BF50-5E826859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DDABA-2106-9F47-9E99-67C952D0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EBE00-AF7A-B94A-BCEC-10A341A1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092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4D5D89-EF51-0A44-9F94-FC7EC2169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53384-FBA7-3E4A-A499-678FFEC23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B855-46CB-9845-A3F3-D39F2C31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49F2-6D7D-D149-AD82-A409606B47EB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DBC79-668E-DE44-86DD-ED946DB2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D24F-3717-6340-8835-D15A844F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9620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5D47-FF53-A642-861D-A3166265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BF780-80CC-C94D-A2AD-2583B9EFF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CB19E-F2F7-0441-B8D7-3050E727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536A8-8661-E347-AEEE-CAFCAB17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9F9DC-B07F-AC40-8155-D04F3069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FEEB-7A32-45E1-88B4-351F03C9CC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12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956E8-DA5C-794A-9D50-D7CD08A6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4C28-97D0-A24D-B1D7-BB071D070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F341A-B28C-A647-8485-E323F7CB3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0C647-0DC2-8045-A448-CE6E8BEC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5A62A-0289-BA41-9672-BFD36050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DFA3F-09CB-C948-81B2-945151D5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7758-6313-420E-B771-C9CC8C3DA4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99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D87B-8D08-8A49-A511-1A09ADBF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DF374-7953-DF4E-9BE6-1F31A3224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10168-C4D5-8246-81C9-F4CD2E31E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258EE-1E1D-0D47-A526-C75BCFD91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BB6A1-C5A4-D142-82CF-9FEEDF74F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CB7E6-2ABE-2946-B14F-AEF8745C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25461E-D13E-A548-BF8E-A8CE6D98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C85C15-C7FC-5C4F-A7B2-160F7892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86C3-B6FB-4E63-BEA0-EB9E098A3A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8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03A1-7730-6E45-8B88-BE956D14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B416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85554-297A-0841-83C3-34DCC05D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62431-1D53-C14D-A151-36CCE8CB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D8125-9DB0-674E-BABD-519BA2CD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9B72-C9EF-4793-BC5A-86E2920BCE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5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6BF24-C72D-1D48-B754-AC24201F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08E7A-599C-6141-ABF6-953B8776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395F9-3AA1-D64C-86EB-00AE1AAB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5A01-9800-485C-AEC0-EC0E3DD784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15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7E84-1703-D743-A345-381A0856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0CC29-71A2-CF45-87F8-8511387E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B82F1-106A-C040-8392-490F596A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0D38A-35D3-BE42-B9CA-1E36CA28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2A0B9-112F-C74F-88D5-68EAC501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CA155-DAC6-D948-AE9A-F2CBED19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1C3B-5B10-461B-9DA4-6D58C1BD56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68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B4B2-1CB9-E848-81B9-DB07C470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6B37B-A8F0-D84A-A6E6-B7F796A32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E3C1E-5619-814E-96AF-510B41C1D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61556-1CD1-1540-AA6C-25A5488D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72F8D-F098-804A-ABCA-7F3C46B8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5BE01-C1C1-1146-8A8A-C453F043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7B73-4058-400E-B069-7B17AE4AAB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53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AD603-2887-4744-9E01-FBC5E176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9FB23-D82E-E945-9CBC-8320579CA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6A20-48B5-5445-B588-0D827C76F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E49F2-6D7D-D149-AD82-A409606B47EB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AC232-E17E-7C4F-A814-C306152C9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2FA2-6207-CE41-99BC-1A062F89B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2A34-C69F-48D2-B120-F15CB8ACBA7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A8933-4E15-4D10-944A-F9AEABD0C568}"/>
              </a:ext>
            </a:extLst>
          </p:cNvPr>
          <p:cNvSpPr txBox="1"/>
          <p:nvPr userDrawn="1"/>
        </p:nvSpPr>
        <p:spPr>
          <a:xfrm rot="20214901">
            <a:off x="5070688" y="2236622"/>
            <a:ext cx="2303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b="1">
                <a:solidFill>
                  <a:schemeClr val="bg1">
                    <a:lumMod val="85000"/>
                  </a:schemeClr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05099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1B416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AD603-2887-4744-9E01-FBC5E176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9FB23-D82E-E945-9CBC-8320579CA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6A20-48B5-5445-B588-0D827C76F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E49F2-6D7D-D149-AD82-A409606B47EB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AC232-E17E-7C4F-A814-C306152C9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2FA2-6207-CE41-99BC-1A062F89B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2E34-D889-2543-8A57-C13169FF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1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mp-canada.org/medrec/5questions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hyperlink" Target="https://www.canada.ca/en/health-canada/services/drugs-health-products/medeffect-canada/adverse-reaction-reporting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://health.canada.ca/en/health-canada/services/drugs-health-products/compliance-enforcement/problem-reporting/health-product-complaint-form-0317.html" TargetMode="External"/><Relationship Id="rId5" Type="http://schemas.openxmlformats.org/officeDocument/2006/relationships/hyperlink" Target="https://hpr-rps.hres.ca/static/content/form-formule.php" TargetMode="External"/><Relationship Id="rId4" Type="http://schemas.openxmlformats.org/officeDocument/2006/relationships/hyperlink" Target="https://www.canada.ca/en/health-canada/services/drugs-health-products/medeffect-canada/canada-vigilance-program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althycanadians.gc.ca/recall-alert-rappel-avis/index-eng.php?cat=3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canada.ca/en/health-canada/services/drugs-health-products/medeffect-canada/safety-review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anada.ca/en/health-canada/services/publications/drugs-health-products/annual-trends-adverse-reaction-case-reports-health-products-medical-device-problem-incidents.html" TargetMode="External"/><Relationship Id="rId5" Type="http://schemas.openxmlformats.org/officeDocument/2006/relationships/hyperlink" Target="https://hpr-rps.hres.ca/mdi_landing.php" TargetMode="External"/><Relationship Id="rId10" Type="http://schemas.openxmlformats.org/officeDocument/2006/relationships/hyperlink" Target="https://hpr-rps.hres.ca/" TargetMode="External"/><Relationship Id="rId4" Type="http://schemas.openxmlformats.org/officeDocument/2006/relationships/hyperlink" Target="https://www.canada.ca/en/health-canada/services/drugs-health-products/medeffect-canada/adverse-reaction-database.html" TargetMode="External"/><Relationship Id="rId9" Type="http://schemas.openxmlformats.org/officeDocument/2006/relationships/hyperlink" Target="https://www.canada.ca/en/health-canada/services/drugs-health-products/medeffect-canada/health-product-infowatch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vp-pcv.hc-sc.gc.ca/arq-rei/index-eng.js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canada.ca/en/health-canada/services/drugs-health-products/medeffect-canada/adverse-reaction-database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pr-rps.hres.ca/mdi_landing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atientsafetyinstitute.ca/en/toolsResources/Member-Videos-and-Stories/Pages/Patient-Safety-Stories---Martha%27s-Story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ientsafetyinstitute.ca/en/toolsResources/Vanessas-Law/Pages/default.asp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hyperlink" Target="mailto:patients@cpsi-icsp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services/drugs-health-products/legislation-guidelines/protecting-canadians-unsafe-drugs-act-vanessa-law-amendments-food-drugs-ac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services/drugs-health-products/medeffect-canada/adverse-reaction-reporting/mandatory-hospital-reporting/drugs-devices/guidanc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services/drugs-health-products/medeffect-canada/adverse-reaction-reporting/mandatory-hospital-reporting/drugs-devices/guidanc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services/drugs-health-products/medeffect-canada/adverse-reaction-reporting/mandatory-hospital-reporting/drugs-devices/guidanc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2938F7-7AC0-45C2-B426-7A53FA306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167412"/>
            <a:ext cx="8983060" cy="424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4F0D1E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0D1E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CA" dirty="0">
                <a:latin typeface="Arial"/>
                <a:cs typeface="Arial"/>
              </a:rPr>
              <a:t>Vanessa’s Law</a:t>
            </a:r>
          </a:p>
          <a:p>
            <a:pPr algn="ctr">
              <a:defRPr/>
            </a:pPr>
            <a:r>
              <a:rPr lang="en-CA" i="1" dirty="0">
                <a:latin typeface="Arial"/>
                <a:cs typeface="Arial"/>
              </a:rPr>
              <a:t>Protecting Canadians from Unsafe Drugs Act </a:t>
            </a:r>
          </a:p>
          <a:p>
            <a:pPr algn="ctr">
              <a:defRPr/>
            </a:pPr>
            <a:endParaRPr lang="en-CA" dirty="0">
              <a:latin typeface="Arial"/>
              <a:cs typeface="Arial"/>
            </a:endParaRPr>
          </a:p>
          <a:p>
            <a:pPr algn="ctr">
              <a:defRPr/>
            </a:pPr>
            <a:r>
              <a:rPr kumimoji="0" lang="en-CA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</a:p>
          <a:p>
            <a:pPr algn="ctr">
              <a:defRPr/>
            </a:pPr>
            <a:r>
              <a:rPr kumimoji="0" lang="en-CA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Serious Adverse Drug Reaction </a:t>
            </a:r>
            <a:br>
              <a:rPr kumimoji="0" lang="en-CA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</a:br>
            <a:r>
              <a:rPr kumimoji="0" lang="en-CA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and Medical Device Incident </a:t>
            </a:r>
            <a:br>
              <a:rPr kumimoji="0" lang="en-CA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</a:br>
            <a:r>
              <a:rPr lang="en-CA" altLang="en-US" dirty="0">
                <a:solidFill>
                  <a:srgbClr val="1B416F"/>
                </a:solidFill>
                <a:latin typeface="Arial"/>
                <a:ea typeface="ＭＳ Ｐゴシック"/>
                <a:cs typeface="Arial"/>
              </a:rPr>
              <a:t>Reporting</a:t>
            </a:r>
            <a:r>
              <a:rPr kumimoji="0" lang="en-CA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</a:p>
          <a:p>
            <a:pPr algn="ctr">
              <a:defRPr/>
            </a:pPr>
            <a:endParaRPr lang="en-CA" altLang="en-US" noProof="0" dirty="0">
              <a:solidFill>
                <a:srgbClr val="1B416F"/>
              </a:solidFill>
              <a:latin typeface="Arial"/>
              <a:ea typeface="ＭＳ Ｐゴシック"/>
              <a:cs typeface="Arial"/>
            </a:endParaRPr>
          </a:p>
          <a:p>
            <a:pPr algn="ctr">
              <a:defRPr/>
            </a:pPr>
            <a:br>
              <a:rPr lang="en-CA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alt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B7DF4-4421-46B5-BC21-D5982A7F7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24" y="4544884"/>
            <a:ext cx="3643118" cy="19527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3E2E47-2979-485C-9A14-42EE2373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481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CA" dirty="0"/>
              <a:t>Tips for Recognizing Harm from a Drug or Device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8FBB6-00CD-4CED-817E-66D8B8F6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5407"/>
            <a:ext cx="10515600" cy="5450158"/>
          </a:xfrm>
        </p:spPr>
        <p:txBody>
          <a:bodyPr>
            <a:normAutofit/>
          </a:bodyPr>
          <a:lstStyle/>
          <a:p>
            <a:pPr marL="352425" indent="-352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>
                <a:solidFill>
                  <a:schemeClr val="tx1"/>
                </a:solidFill>
              </a:rPr>
              <a:t>Harm from a drug or from a medical device can be mistaken for a symptom of a disease.</a:t>
            </a:r>
          </a:p>
          <a:p>
            <a:pPr marL="352425" indent="-352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>
                <a:solidFill>
                  <a:schemeClr val="tx1"/>
                </a:solidFill>
              </a:rPr>
              <a:t>Awareness and conversation with health care providers are key components in identifying a serious adverse drug reaction or medical device incident.</a:t>
            </a:r>
          </a:p>
          <a:p>
            <a:pPr marL="352425" indent="-352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Consider a serious adverse drug reaction or medical device incident if there is</a:t>
            </a:r>
            <a:r>
              <a:rPr lang="en-CA" sz="2000" dirty="0">
                <a:solidFill>
                  <a:schemeClr val="tx1"/>
                </a:solidFill>
              </a:rPr>
              <a:t>: </a:t>
            </a:r>
          </a:p>
          <a:p>
            <a:pPr marL="1123950" lvl="2" indent="-2714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75000"/>
              <a:buFont typeface="Wingdings" charset="2"/>
              <a:buChar char="§"/>
            </a:pPr>
            <a:r>
              <a:rPr lang="en-CA" sz="1800" dirty="0">
                <a:solidFill>
                  <a:schemeClr val="tx1"/>
                </a:solidFill>
              </a:rPr>
              <a:t>a new health problem or unexpected change in health</a:t>
            </a:r>
          </a:p>
          <a:p>
            <a:pPr marL="1123950" lvl="2" indent="-2714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75000"/>
              <a:buFont typeface="Wingdings" charset="2"/>
              <a:buChar char="§"/>
            </a:pPr>
            <a:r>
              <a:rPr lang="en-CA" sz="1800" dirty="0"/>
              <a:t>a sudden need for treatments, procedures or surgeries</a:t>
            </a:r>
          </a:p>
          <a:p>
            <a:pPr marL="1123950" lvl="2" indent="-2714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75000"/>
              <a:buFont typeface="Wingdings" charset="2"/>
              <a:buChar char="§"/>
            </a:pPr>
            <a:r>
              <a:rPr lang="en-CA" sz="1800" dirty="0">
                <a:solidFill>
                  <a:schemeClr val="tx1"/>
                </a:solidFill>
              </a:rPr>
              <a:t>a sudden need for a rescue drug or antidote (e.g., naloxone, epinephrine, glucagon)  </a:t>
            </a:r>
          </a:p>
          <a:p>
            <a:pPr marL="1123950" lvl="2" indent="-2714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75000"/>
              <a:buFont typeface="Wingdings" charset="2"/>
              <a:buChar char="§"/>
            </a:pPr>
            <a:r>
              <a:rPr lang="en-CA" sz="1800" dirty="0">
                <a:ea typeface="ＭＳ Ｐゴシック" pitchFamily="34" charset="-128"/>
              </a:rPr>
              <a:t>a sudden need to change treatment (e.g., stop a drug or device)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A serious adverse drug reaction or medical device incident can occur shortly after beginning treatment or much later</a:t>
            </a:r>
          </a:p>
        </p:txBody>
      </p:sp>
    </p:spTree>
    <p:extLst>
      <p:ext uri="{BB962C8B-B14F-4D97-AF65-F5344CB8AC3E}">
        <p14:creationId xmlns:p14="http://schemas.microsoft.com/office/powerpoint/2010/main" val="7058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122E0D-176F-4458-9A6F-E3A29B7A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sz="2800" dirty="0"/>
              <a:t>We All Have a Role in Safety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6D4BA8E-5E3A-4449-96B3-D35BE786DB7E}"/>
              </a:ext>
            </a:extLst>
          </p:cNvPr>
          <p:cNvGrpSpPr/>
          <p:nvPr/>
        </p:nvGrpSpPr>
        <p:grpSpPr>
          <a:xfrm>
            <a:off x="2029373" y="1034520"/>
            <a:ext cx="8133253" cy="5251287"/>
            <a:chOff x="2510578" y="1019414"/>
            <a:chExt cx="8133253" cy="52512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5B682B4-00F4-45B8-BDB5-1FF712488F27}"/>
                </a:ext>
              </a:extLst>
            </p:cNvPr>
            <p:cNvSpPr/>
            <p:nvPr/>
          </p:nvSpPr>
          <p:spPr>
            <a:xfrm rot="16200000">
              <a:off x="2618578" y="2665738"/>
              <a:ext cx="1728000" cy="1944000"/>
            </a:xfrm>
            <a:custGeom>
              <a:avLst/>
              <a:gdLst>
                <a:gd name="connsiteX0" fmla="*/ 0 w 1298338"/>
                <a:gd name="connsiteY0" fmla="*/ 564777 h 1129554"/>
                <a:gd name="connsiteX1" fmla="*/ 282389 w 1298338"/>
                <a:gd name="connsiteY1" fmla="*/ 0 h 1129554"/>
                <a:gd name="connsiteX2" fmla="*/ 1015950 w 1298338"/>
                <a:gd name="connsiteY2" fmla="*/ 0 h 1129554"/>
                <a:gd name="connsiteX3" fmla="*/ 1298338 w 1298338"/>
                <a:gd name="connsiteY3" fmla="*/ 564777 h 1129554"/>
                <a:gd name="connsiteX4" fmla="*/ 1015950 w 1298338"/>
                <a:gd name="connsiteY4" fmla="*/ 1129554 h 1129554"/>
                <a:gd name="connsiteX5" fmla="*/ 282389 w 1298338"/>
                <a:gd name="connsiteY5" fmla="*/ 1129554 h 1129554"/>
                <a:gd name="connsiteX6" fmla="*/ 0 w 1298338"/>
                <a:gd name="connsiteY6" fmla="*/ 564777 h 11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38" h="1129554">
                  <a:moveTo>
                    <a:pt x="649169" y="0"/>
                  </a:moveTo>
                  <a:lnTo>
                    <a:pt x="1298338" y="245678"/>
                  </a:lnTo>
                  <a:lnTo>
                    <a:pt x="1298338" y="883876"/>
                  </a:lnTo>
                  <a:lnTo>
                    <a:pt x="649169" y="1129554"/>
                  </a:lnTo>
                  <a:lnTo>
                    <a:pt x="0" y="883876"/>
                  </a:lnTo>
                  <a:lnTo>
                    <a:pt x="0" y="245678"/>
                  </a:lnTo>
                  <a:lnTo>
                    <a:pt x="649169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vert" wrap="square" lIns="36000" tIns="36000" rIns="36000" bIns="36000" numCol="1" spcCol="1270" anchor="ctr" anchorCtr="0">
              <a:no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Federal and Provincial Governments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91660E-4B81-417B-9DDF-E33186FA9715}"/>
                </a:ext>
              </a:extLst>
            </p:cNvPr>
            <p:cNvSpPr/>
            <p:nvPr/>
          </p:nvSpPr>
          <p:spPr>
            <a:xfrm rot="16200000">
              <a:off x="7273755" y="3567198"/>
              <a:ext cx="1728000" cy="1944000"/>
            </a:xfrm>
            <a:custGeom>
              <a:avLst/>
              <a:gdLst>
                <a:gd name="connsiteX0" fmla="*/ 0 w 1298338"/>
                <a:gd name="connsiteY0" fmla="*/ 564777 h 1129554"/>
                <a:gd name="connsiteX1" fmla="*/ 282389 w 1298338"/>
                <a:gd name="connsiteY1" fmla="*/ 0 h 1129554"/>
                <a:gd name="connsiteX2" fmla="*/ 1015950 w 1298338"/>
                <a:gd name="connsiteY2" fmla="*/ 0 h 1129554"/>
                <a:gd name="connsiteX3" fmla="*/ 1298338 w 1298338"/>
                <a:gd name="connsiteY3" fmla="*/ 564777 h 1129554"/>
                <a:gd name="connsiteX4" fmla="*/ 1015950 w 1298338"/>
                <a:gd name="connsiteY4" fmla="*/ 1129554 h 1129554"/>
                <a:gd name="connsiteX5" fmla="*/ 282389 w 1298338"/>
                <a:gd name="connsiteY5" fmla="*/ 1129554 h 1129554"/>
                <a:gd name="connsiteX6" fmla="*/ 0 w 1298338"/>
                <a:gd name="connsiteY6" fmla="*/ 564777 h 11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38" h="1129554">
                  <a:moveTo>
                    <a:pt x="649169" y="0"/>
                  </a:moveTo>
                  <a:lnTo>
                    <a:pt x="1298338" y="245678"/>
                  </a:lnTo>
                  <a:lnTo>
                    <a:pt x="1298338" y="883876"/>
                  </a:lnTo>
                  <a:lnTo>
                    <a:pt x="649169" y="1129554"/>
                  </a:lnTo>
                  <a:lnTo>
                    <a:pt x="0" y="883876"/>
                  </a:lnTo>
                  <a:lnTo>
                    <a:pt x="0" y="245678"/>
                  </a:lnTo>
                  <a:lnTo>
                    <a:pt x="6491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36000" tIns="36000" rIns="36000" bIns="3600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Media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F58F33-9468-4B77-A811-5AB0B761BD91}"/>
                </a:ext>
              </a:extLst>
            </p:cNvPr>
            <p:cNvSpPr/>
            <p:nvPr/>
          </p:nvSpPr>
          <p:spPr>
            <a:xfrm rot="16200000">
              <a:off x="4177920" y="3567351"/>
              <a:ext cx="1727400" cy="1944000"/>
            </a:xfrm>
            <a:custGeom>
              <a:avLst/>
              <a:gdLst>
                <a:gd name="connsiteX0" fmla="*/ 0 w 1298338"/>
                <a:gd name="connsiteY0" fmla="*/ 564777 h 1129554"/>
                <a:gd name="connsiteX1" fmla="*/ 282389 w 1298338"/>
                <a:gd name="connsiteY1" fmla="*/ 0 h 1129554"/>
                <a:gd name="connsiteX2" fmla="*/ 1015950 w 1298338"/>
                <a:gd name="connsiteY2" fmla="*/ 0 h 1129554"/>
                <a:gd name="connsiteX3" fmla="*/ 1298338 w 1298338"/>
                <a:gd name="connsiteY3" fmla="*/ 564777 h 1129554"/>
                <a:gd name="connsiteX4" fmla="*/ 1015950 w 1298338"/>
                <a:gd name="connsiteY4" fmla="*/ 1129554 h 1129554"/>
                <a:gd name="connsiteX5" fmla="*/ 282389 w 1298338"/>
                <a:gd name="connsiteY5" fmla="*/ 1129554 h 1129554"/>
                <a:gd name="connsiteX6" fmla="*/ 0 w 1298338"/>
                <a:gd name="connsiteY6" fmla="*/ 564777 h 11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38" h="1129554">
                  <a:moveTo>
                    <a:pt x="649169" y="0"/>
                  </a:moveTo>
                  <a:lnTo>
                    <a:pt x="1298338" y="245678"/>
                  </a:lnTo>
                  <a:lnTo>
                    <a:pt x="1298338" y="883876"/>
                  </a:lnTo>
                  <a:lnTo>
                    <a:pt x="649169" y="1129554"/>
                  </a:lnTo>
                  <a:lnTo>
                    <a:pt x="0" y="883876"/>
                  </a:lnTo>
                  <a:lnTo>
                    <a:pt x="0" y="245678"/>
                  </a:lnTo>
                  <a:lnTo>
                    <a:pt x="649169" y="0"/>
                  </a:lnTo>
                  <a:close/>
                </a:path>
              </a:pathLst>
            </a:custGeom>
            <a:solidFill>
              <a:srgbClr val="2C950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36000" tIns="36000" rIns="36000" bIns="36000" numCol="1" spcCol="1270" anchor="ctr" anchorCtr="0">
              <a:no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Health Care </a:t>
              </a:r>
              <a:b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Providers</a:t>
              </a:r>
              <a:endParaRPr kumimoji="0" lang="en-CA" sz="1700" b="0" i="0" u="none" strike="sng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BFCB4F-17FF-4F54-957C-290ED494583A}"/>
                </a:ext>
              </a:extLst>
            </p:cNvPr>
            <p:cNvSpPr/>
            <p:nvPr/>
          </p:nvSpPr>
          <p:spPr>
            <a:xfrm rot="16200000">
              <a:off x="7264028" y="1769936"/>
              <a:ext cx="1728000" cy="1944000"/>
            </a:xfrm>
            <a:custGeom>
              <a:avLst/>
              <a:gdLst>
                <a:gd name="connsiteX0" fmla="*/ 0 w 1298338"/>
                <a:gd name="connsiteY0" fmla="*/ 564777 h 1129554"/>
                <a:gd name="connsiteX1" fmla="*/ 282389 w 1298338"/>
                <a:gd name="connsiteY1" fmla="*/ 0 h 1129554"/>
                <a:gd name="connsiteX2" fmla="*/ 1015950 w 1298338"/>
                <a:gd name="connsiteY2" fmla="*/ 0 h 1129554"/>
                <a:gd name="connsiteX3" fmla="*/ 1298338 w 1298338"/>
                <a:gd name="connsiteY3" fmla="*/ 564777 h 1129554"/>
                <a:gd name="connsiteX4" fmla="*/ 1015950 w 1298338"/>
                <a:gd name="connsiteY4" fmla="*/ 1129554 h 1129554"/>
                <a:gd name="connsiteX5" fmla="*/ 282389 w 1298338"/>
                <a:gd name="connsiteY5" fmla="*/ 1129554 h 1129554"/>
                <a:gd name="connsiteX6" fmla="*/ 0 w 1298338"/>
                <a:gd name="connsiteY6" fmla="*/ 564777 h 11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38" h="1129554">
                  <a:moveTo>
                    <a:pt x="649169" y="0"/>
                  </a:moveTo>
                  <a:lnTo>
                    <a:pt x="1298338" y="245678"/>
                  </a:lnTo>
                  <a:lnTo>
                    <a:pt x="1298338" y="883876"/>
                  </a:lnTo>
                  <a:lnTo>
                    <a:pt x="649169" y="1129554"/>
                  </a:lnTo>
                  <a:lnTo>
                    <a:pt x="0" y="883876"/>
                  </a:lnTo>
                  <a:lnTo>
                    <a:pt x="0" y="245678"/>
                  </a:lnTo>
                  <a:lnTo>
                    <a:pt x="649169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vert" wrap="square" lIns="36000" tIns="36000" rIns="36000" bIns="36000" numCol="1" spcCol="1270" anchor="ctr" anchorCtr="0">
              <a:noAutofit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Health Care </a:t>
              </a:r>
              <a:b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Product Manufacturers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2FA2BE-8DA8-449D-B2B2-BA613314CB89}"/>
                </a:ext>
              </a:extLst>
            </p:cNvPr>
            <p:cNvSpPr/>
            <p:nvPr/>
          </p:nvSpPr>
          <p:spPr>
            <a:xfrm rot="16200000">
              <a:off x="4178470" y="1771352"/>
              <a:ext cx="1726300" cy="1944000"/>
            </a:xfrm>
            <a:custGeom>
              <a:avLst/>
              <a:gdLst>
                <a:gd name="connsiteX0" fmla="*/ 0 w 1298338"/>
                <a:gd name="connsiteY0" fmla="*/ 564777 h 1129554"/>
                <a:gd name="connsiteX1" fmla="*/ 282389 w 1298338"/>
                <a:gd name="connsiteY1" fmla="*/ 0 h 1129554"/>
                <a:gd name="connsiteX2" fmla="*/ 1015950 w 1298338"/>
                <a:gd name="connsiteY2" fmla="*/ 0 h 1129554"/>
                <a:gd name="connsiteX3" fmla="*/ 1298338 w 1298338"/>
                <a:gd name="connsiteY3" fmla="*/ 564777 h 1129554"/>
                <a:gd name="connsiteX4" fmla="*/ 1015950 w 1298338"/>
                <a:gd name="connsiteY4" fmla="*/ 1129554 h 1129554"/>
                <a:gd name="connsiteX5" fmla="*/ 282389 w 1298338"/>
                <a:gd name="connsiteY5" fmla="*/ 1129554 h 1129554"/>
                <a:gd name="connsiteX6" fmla="*/ 0 w 1298338"/>
                <a:gd name="connsiteY6" fmla="*/ 564777 h 11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38" h="1129554">
                  <a:moveTo>
                    <a:pt x="649169" y="0"/>
                  </a:moveTo>
                  <a:lnTo>
                    <a:pt x="1298338" y="245678"/>
                  </a:lnTo>
                  <a:lnTo>
                    <a:pt x="1298338" y="883876"/>
                  </a:lnTo>
                  <a:lnTo>
                    <a:pt x="649169" y="1129554"/>
                  </a:lnTo>
                  <a:lnTo>
                    <a:pt x="0" y="883876"/>
                  </a:lnTo>
                  <a:lnTo>
                    <a:pt x="0" y="245678"/>
                  </a:lnTo>
                  <a:lnTo>
                    <a:pt x="649169" y="0"/>
                  </a:lnTo>
                  <a:close/>
                </a:path>
              </a:pathLst>
            </a:custGeom>
            <a:solidFill>
              <a:srgbClr val="EF661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36000" tIns="36000" rIns="36000" bIns="36000" numCol="1" spcCol="1270" anchor="ctr" anchorCtr="0">
              <a:no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Patients and </a:t>
              </a:r>
              <a:b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Consumers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D305713-66F8-44CA-A0D0-7C4BEED6B635}"/>
                </a:ext>
              </a:extLst>
            </p:cNvPr>
            <p:cNvSpPr/>
            <p:nvPr/>
          </p:nvSpPr>
          <p:spPr>
            <a:xfrm rot="16200000">
              <a:off x="5713991" y="911414"/>
              <a:ext cx="1728000" cy="1944000"/>
            </a:xfrm>
            <a:custGeom>
              <a:avLst/>
              <a:gdLst>
                <a:gd name="connsiteX0" fmla="*/ 0 w 1298338"/>
                <a:gd name="connsiteY0" fmla="*/ 564777 h 1129554"/>
                <a:gd name="connsiteX1" fmla="*/ 282389 w 1298338"/>
                <a:gd name="connsiteY1" fmla="*/ 0 h 1129554"/>
                <a:gd name="connsiteX2" fmla="*/ 1015950 w 1298338"/>
                <a:gd name="connsiteY2" fmla="*/ 0 h 1129554"/>
                <a:gd name="connsiteX3" fmla="*/ 1298338 w 1298338"/>
                <a:gd name="connsiteY3" fmla="*/ 564777 h 1129554"/>
                <a:gd name="connsiteX4" fmla="*/ 1015950 w 1298338"/>
                <a:gd name="connsiteY4" fmla="*/ 1129554 h 1129554"/>
                <a:gd name="connsiteX5" fmla="*/ 282389 w 1298338"/>
                <a:gd name="connsiteY5" fmla="*/ 1129554 h 1129554"/>
                <a:gd name="connsiteX6" fmla="*/ 0 w 1298338"/>
                <a:gd name="connsiteY6" fmla="*/ 564777 h 11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38" h="1129554">
                  <a:moveTo>
                    <a:pt x="649169" y="0"/>
                  </a:moveTo>
                  <a:lnTo>
                    <a:pt x="1298338" y="245678"/>
                  </a:lnTo>
                  <a:lnTo>
                    <a:pt x="1298338" y="883876"/>
                  </a:lnTo>
                  <a:lnTo>
                    <a:pt x="649169" y="1129554"/>
                  </a:lnTo>
                  <a:lnTo>
                    <a:pt x="0" y="883876"/>
                  </a:lnTo>
                  <a:lnTo>
                    <a:pt x="0" y="245678"/>
                  </a:lnTo>
                  <a:lnTo>
                    <a:pt x="649169" y="0"/>
                  </a:lnTo>
                  <a:close/>
                </a:path>
              </a:pathLst>
            </a:custGeom>
            <a:solidFill>
              <a:srgbClr val="DAE45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36000" tIns="36000" rIns="36000" bIns="3600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Health Care Organizations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B3921F-E545-44F8-8876-AF1D432D8729}"/>
                </a:ext>
              </a:extLst>
            </p:cNvPr>
            <p:cNvSpPr/>
            <p:nvPr/>
          </p:nvSpPr>
          <p:spPr>
            <a:xfrm rot="16200000">
              <a:off x="5720824" y="4434701"/>
              <a:ext cx="1728000" cy="1944000"/>
            </a:xfrm>
            <a:custGeom>
              <a:avLst/>
              <a:gdLst>
                <a:gd name="connsiteX0" fmla="*/ 0 w 1298338"/>
                <a:gd name="connsiteY0" fmla="*/ 564777 h 1129554"/>
                <a:gd name="connsiteX1" fmla="*/ 282389 w 1298338"/>
                <a:gd name="connsiteY1" fmla="*/ 0 h 1129554"/>
                <a:gd name="connsiteX2" fmla="*/ 1015950 w 1298338"/>
                <a:gd name="connsiteY2" fmla="*/ 0 h 1129554"/>
                <a:gd name="connsiteX3" fmla="*/ 1298338 w 1298338"/>
                <a:gd name="connsiteY3" fmla="*/ 564777 h 1129554"/>
                <a:gd name="connsiteX4" fmla="*/ 1015950 w 1298338"/>
                <a:gd name="connsiteY4" fmla="*/ 1129554 h 1129554"/>
                <a:gd name="connsiteX5" fmla="*/ 282389 w 1298338"/>
                <a:gd name="connsiteY5" fmla="*/ 1129554 h 1129554"/>
                <a:gd name="connsiteX6" fmla="*/ 0 w 1298338"/>
                <a:gd name="connsiteY6" fmla="*/ 564777 h 11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38" h="1129554">
                  <a:moveTo>
                    <a:pt x="649169" y="0"/>
                  </a:moveTo>
                  <a:lnTo>
                    <a:pt x="1298338" y="245678"/>
                  </a:lnTo>
                  <a:lnTo>
                    <a:pt x="1298338" y="883876"/>
                  </a:lnTo>
                  <a:lnTo>
                    <a:pt x="649169" y="1129554"/>
                  </a:lnTo>
                  <a:lnTo>
                    <a:pt x="0" y="883876"/>
                  </a:lnTo>
                  <a:lnTo>
                    <a:pt x="0" y="245678"/>
                  </a:lnTo>
                  <a:lnTo>
                    <a:pt x="649169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International Monitoring Organizations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7583D9-306F-4562-9606-B98C056A4342}"/>
                </a:ext>
              </a:extLst>
            </p:cNvPr>
            <p:cNvSpPr/>
            <p:nvPr/>
          </p:nvSpPr>
          <p:spPr>
            <a:xfrm rot="16200000">
              <a:off x="8807831" y="2665738"/>
              <a:ext cx="1728000" cy="1944000"/>
            </a:xfrm>
            <a:custGeom>
              <a:avLst/>
              <a:gdLst>
                <a:gd name="connsiteX0" fmla="*/ 0 w 1298338"/>
                <a:gd name="connsiteY0" fmla="*/ 564777 h 1129554"/>
                <a:gd name="connsiteX1" fmla="*/ 282389 w 1298338"/>
                <a:gd name="connsiteY1" fmla="*/ 0 h 1129554"/>
                <a:gd name="connsiteX2" fmla="*/ 1015950 w 1298338"/>
                <a:gd name="connsiteY2" fmla="*/ 0 h 1129554"/>
                <a:gd name="connsiteX3" fmla="*/ 1298338 w 1298338"/>
                <a:gd name="connsiteY3" fmla="*/ 564777 h 1129554"/>
                <a:gd name="connsiteX4" fmla="*/ 1015950 w 1298338"/>
                <a:gd name="connsiteY4" fmla="*/ 1129554 h 1129554"/>
                <a:gd name="connsiteX5" fmla="*/ 282389 w 1298338"/>
                <a:gd name="connsiteY5" fmla="*/ 1129554 h 1129554"/>
                <a:gd name="connsiteX6" fmla="*/ 0 w 1298338"/>
                <a:gd name="connsiteY6" fmla="*/ 564777 h 112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38" h="1129554">
                  <a:moveTo>
                    <a:pt x="649169" y="0"/>
                  </a:moveTo>
                  <a:lnTo>
                    <a:pt x="1298338" y="245678"/>
                  </a:lnTo>
                  <a:lnTo>
                    <a:pt x="1298338" y="883876"/>
                  </a:lnTo>
                  <a:lnTo>
                    <a:pt x="649169" y="1129554"/>
                  </a:lnTo>
                  <a:lnTo>
                    <a:pt x="0" y="883876"/>
                  </a:lnTo>
                  <a:lnTo>
                    <a:pt x="0" y="245678"/>
                  </a:lnTo>
                  <a:lnTo>
                    <a:pt x="649169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vert" wrap="square" lIns="36000" tIns="36000" rIns="36000" bIns="36000" numCol="1" spcCol="1270" anchor="ctr" anchorCtr="0">
              <a:no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Health</a:t>
              </a:r>
              <a:r>
                <a:rPr kumimoji="0" lang="en-CA" sz="17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CA" sz="1700" dirty="0">
                  <a:solidFill>
                    <a:prstClr val="black"/>
                  </a:solidFill>
                  <a:latin typeface="Calibri" panose="020F0502020204030204"/>
                </a:rPr>
                <a:t>C</a:t>
              </a:r>
              <a: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are </a:t>
              </a:r>
              <a:b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 </a:t>
              </a:r>
              <a:b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CA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Educators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A218B1-18B9-4781-8D90-2962B0171D1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31020" y="2809613"/>
            <a:ext cx="1944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4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7CE5-37F7-4656-BB34-8F9E2CAC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sz="2800" dirty="0"/>
              <a:t>Patients as Partners in Safety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E3DD4F-5A3C-49C9-9171-A1F648CE4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0449" y="1408870"/>
            <a:ext cx="3233351" cy="41781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511CDD-7682-4FF5-BDEE-59A9FD185782}"/>
              </a:ext>
            </a:extLst>
          </p:cNvPr>
          <p:cNvSpPr/>
          <p:nvPr/>
        </p:nvSpPr>
        <p:spPr>
          <a:xfrm>
            <a:off x="838200" y="1064106"/>
            <a:ext cx="6683477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and families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ask questions and monitor their treatments.</a:t>
            </a:r>
            <a:endParaRPr lang="en-C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Questions to Ask about your Medications</a:t>
            </a:r>
            <a:r>
              <a:rPr lang="en-C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helpful resource.</a:t>
            </a:r>
            <a:endParaRPr lang="en-CA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</a:pPr>
            <a:endParaRPr lang="en-CA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en-C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and families can also report.</a:t>
            </a:r>
          </a:p>
          <a:p>
            <a:pPr marL="811213" lvl="2" indent="-354013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en-C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suspect that harm has been caused by a drug or device, you may talk to your health care provider about submitting a report.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also submit reports directly to Health Canada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CA" sz="2000" dirty="0">
              <a:solidFill>
                <a:prstClr val="black"/>
              </a:solidFill>
              <a:latin typeface="Arial"/>
            </a:endParaRPr>
          </a:p>
          <a:p>
            <a:pPr marL="742950" lvl="1">
              <a:spcBef>
                <a:spcPts val="300"/>
              </a:spcBef>
              <a:spcAft>
                <a:spcPts val="900"/>
              </a:spcAft>
            </a:pPr>
            <a:endParaRPr lang="en-CA" sz="2000" dirty="0">
              <a:solidFill>
                <a:prstClr val="black"/>
              </a:solidFill>
              <a:latin typeface="Arial"/>
            </a:endParaRPr>
          </a:p>
          <a:p>
            <a:pPr marL="742950" lvl="1">
              <a:spcBef>
                <a:spcPts val="300"/>
              </a:spcBef>
              <a:spcAft>
                <a:spcPts val="900"/>
              </a:spcAft>
            </a:pPr>
            <a:r>
              <a:rPr lang="en-CA" sz="2000" dirty="0">
                <a:solidFill>
                  <a:prstClr val="black"/>
                </a:solidFill>
                <a:latin typeface="Arial"/>
              </a:rPr>
              <a:t>	</a:t>
            </a:r>
            <a:endParaRPr lang="en-CA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C52BE8-FEF9-4F49-9557-2F5C9D04E30E}"/>
              </a:ext>
            </a:extLst>
          </p:cNvPr>
          <p:cNvSpPr txBox="1"/>
          <p:nvPr/>
        </p:nvSpPr>
        <p:spPr>
          <a:xfrm>
            <a:off x="8120449" y="5587031"/>
            <a:ext cx="3233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https://www.ismp-canada.org/medrec/5questions.htm</a:t>
            </a:r>
            <a:endParaRPr lang="en-CA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5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2322-EA4F-4BC4-B56D-A7021793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2119"/>
            <a:ext cx="10515600" cy="1325563"/>
          </a:xfrm>
        </p:spPr>
        <p:txBody>
          <a:bodyPr anchor="t"/>
          <a:lstStyle/>
          <a:p>
            <a:r>
              <a:rPr lang="en-CA" sz="2800" dirty="0"/>
              <a:t>How Patients Can Submit Reports to Health Canada</a:t>
            </a:r>
            <a:br>
              <a:rPr lang="en-CA" sz="2800" dirty="0"/>
            </a:br>
            <a:endParaRPr lang="en-C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836A-B2CC-4995-A053-419971D82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3432"/>
            <a:ext cx="10515600" cy="37841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CA" dirty="0"/>
              <a:t>The </a:t>
            </a:r>
            <a:r>
              <a:rPr lang="en-CA" dirty="0">
                <a:hlinkClick r:id="rId4"/>
              </a:rPr>
              <a:t>Report an Adverse Reaction or Medical Device Problem </a:t>
            </a:r>
            <a:r>
              <a:rPr lang="en-CA" dirty="0"/>
              <a:t>web page provides access to more information and forms.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0BE55-71CB-4509-BC4D-F88039014BFF}"/>
              </a:ext>
            </a:extLst>
          </p:cNvPr>
          <p:cNvSpPr txBox="1"/>
          <p:nvPr/>
        </p:nvSpPr>
        <p:spPr>
          <a:xfrm>
            <a:off x="838199" y="6328320"/>
            <a:ext cx="10609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https://www.canada.ca/en/health-canada/services/drugs-health-products/medeffect-canada/adverse-reaction-reporting.html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B0694-D27C-45B7-A984-90278E9853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819" y="2078810"/>
            <a:ext cx="7556360" cy="3878383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608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1C92-FDB4-41CD-8E2E-D8B4D1F2F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297"/>
            <a:ext cx="10515600" cy="1325563"/>
          </a:xfrm>
        </p:spPr>
        <p:txBody>
          <a:bodyPr anchor="t"/>
          <a:lstStyle/>
          <a:p>
            <a:r>
              <a:rPr lang="en-CA" dirty="0"/>
              <a:t>Patients Can Contact Health Canada</a:t>
            </a:r>
            <a:endParaRPr lang="en-CA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875F46-0154-4B5F-A575-1D618CF4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792"/>
            <a:ext cx="10515600" cy="50340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n-CA" dirty="0"/>
              <a:t>The</a:t>
            </a:r>
            <a:r>
              <a:rPr lang="en-CA" b="1" dirty="0"/>
              <a:t> </a:t>
            </a:r>
            <a:r>
              <a:rPr lang="en-CA" b="1" dirty="0">
                <a:hlinkClick r:id="rId4"/>
              </a:rPr>
              <a:t>Canada Vigilance Program </a:t>
            </a:r>
            <a:r>
              <a:rPr lang="en-CA" dirty="0">
                <a:solidFill>
                  <a:schemeClr val="tx1"/>
                </a:solidFill>
              </a:rPr>
              <a:t>collects and assesses reports of harm involving health products marketed in Canada. 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b="1" dirty="0">
                <a:latin typeface="Arial"/>
                <a:cs typeface="Arial"/>
              </a:rPr>
              <a:t>Voluntary Reporting for Health Products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>
                <a:latin typeface="Arial"/>
                <a:cs typeface="Arial"/>
              </a:rPr>
              <a:t>Online form: </a:t>
            </a:r>
            <a:r>
              <a:rPr lang="en-CA" dirty="0">
                <a:latin typeface="Arial"/>
                <a:cs typeface="Arial"/>
                <a:hlinkClick r:id="rId5"/>
              </a:rPr>
              <a:t>https://hpr-rps.hres.ca/static/content/form-formule.php</a:t>
            </a:r>
            <a:endParaRPr lang="en-CA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Telephone: 1-866-234-2345 (toll-free)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Fax or Mail: Download, print and complete the </a:t>
            </a:r>
            <a:r>
              <a:rPr lang="en-CA" dirty="0">
                <a:hlinkClick r:id="rId4"/>
              </a:rPr>
              <a:t>Side Effect Reporting Form </a:t>
            </a:r>
            <a:br>
              <a:rPr lang="en-CA" dirty="0"/>
            </a:br>
            <a:r>
              <a:rPr lang="en-CA" dirty="0"/>
              <a:t>(please read the instructions before completing the form)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CA" sz="2000" dirty="0"/>
              <a:t>Fax: 1-866-678-6789 (toll-free)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000" dirty="0"/>
              <a:t>Mail: Canada Vigilance Office (using the postage paid label)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CA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dirty="0"/>
              <a:t>You can report medical device incidents to Health Canada by completing a </a:t>
            </a:r>
            <a:br>
              <a:rPr lang="en-CA" dirty="0"/>
            </a:br>
            <a:r>
              <a:rPr lang="en-CA" dirty="0">
                <a:hlinkClick r:id="rId6"/>
              </a:rPr>
              <a:t>Health Product Complaint Form</a:t>
            </a:r>
            <a:endParaRPr lang="en-CA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930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122E0D-176F-4458-9A6F-E3A29B7A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sz="2800" dirty="0"/>
              <a:t>How </a:t>
            </a:r>
            <a:r>
              <a:rPr lang="en-CA" dirty="0">
                <a:latin typeface="Arial"/>
                <a:cs typeface="Arial"/>
              </a:rPr>
              <a:t>Health Canada Shares Information with the Public</a:t>
            </a:r>
            <a:br>
              <a:rPr lang="en-CA" dirty="0">
                <a:latin typeface="Arial"/>
                <a:cs typeface="Arial"/>
              </a:rPr>
            </a:br>
            <a:endParaRPr lang="en-CA" sz="2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B735F3-EE83-432B-AF61-DE44B8452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5849"/>
            <a:ext cx="10515600" cy="1567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dirty="0">
                <a:latin typeface="Arial"/>
                <a:cs typeface="Arial"/>
              </a:rPr>
              <a:t>Health Canada shares findings with the public to</a:t>
            </a:r>
            <a:r>
              <a:rPr lang="en-CA" b="1" dirty="0">
                <a:latin typeface="Arial"/>
                <a:cs typeface="Arial"/>
              </a:rPr>
              <a:t> alert </a:t>
            </a:r>
            <a:r>
              <a:rPr lang="en-CA" dirty="0">
                <a:latin typeface="Arial"/>
                <a:cs typeface="Arial"/>
              </a:rPr>
              <a:t>and </a:t>
            </a:r>
            <a:r>
              <a:rPr lang="en-CA" b="1" dirty="0">
                <a:latin typeface="Arial"/>
                <a:cs typeface="Arial"/>
              </a:rPr>
              <a:t>educate </a:t>
            </a:r>
            <a:r>
              <a:rPr lang="en-CA" dirty="0">
                <a:latin typeface="Arial"/>
                <a:cs typeface="Arial"/>
              </a:rPr>
              <a:t>about risks related to health products. </a:t>
            </a:r>
            <a:r>
              <a:rPr lang="en-CA" dirty="0"/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b="1" dirty="0">
                <a:latin typeface="Arial"/>
                <a:cs typeface="Arial"/>
              </a:rPr>
              <a:t>Multiple sources of safety information </a:t>
            </a:r>
            <a:r>
              <a:rPr lang="en-CA" dirty="0">
                <a:latin typeface="Arial"/>
                <a:cs typeface="Arial"/>
              </a:rPr>
              <a:t>are available: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C1427-6480-492C-9C36-524949A4F3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660" y="2261802"/>
            <a:ext cx="3845033" cy="3514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DB4B57-F640-42C2-AA43-8F556D9C0FEB}"/>
              </a:ext>
            </a:extLst>
          </p:cNvPr>
          <p:cNvSpPr txBox="1"/>
          <p:nvPr/>
        </p:nvSpPr>
        <p:spPr>
          <a:xfrm>
            <a:off x="838200" y="2411412"/>
            <a:ext cx="755042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9870" marR="0" lvl="0" indent="-22987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Adverse Reaction Online Database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(https://www.canada.ca/en/health-canada/services/drugs-health-products/medeffect-canada/adverse-reaction-database.html) </a:t>
            </a:r>
          </a:p>
          <a:p>
            <a:pPr marL="229870" marR="0" lvl="0" indent="-22987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Medical Device Incidents Database 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(https://hpr-rps.hres.ca/mdi_landing.php)</a:t>
            </a:r>
          </a:p>
          <a:p>
            <a:pPr marL="229870" marR="0" lvl="0" indent="-22987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Annual AR/MDP Trends Report 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(https://www.canada.ca/en/health-canada/services/publications/drugs-health-products/annual-trends-adverse-reaction-case-reports-health-products-medical-device-problem-incidents.html)</a:t>
            </a:r>
          </a:p>
          <a:p>
            <a:pPr marL="229870" marR="0" lvl="0" indent="-22987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/>
              </a:rPr>
              <a:t>Health Canada Safety Reviews 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(https://www.canada.ca/en/health-canada/services/drugs-health-products/medeffect-canada/safety-reviews.html) </a:t>
            </a:r>
          </a:p>
          <a:p>
            <a:pPr marL="229870" marR="0" lvl="0" indent="-22987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/>
              </a:rPr>
              <a:t>Health Canada Recalls and Safety Alerts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(http://www.healthycanadians.gc.ca/recall-alert-rappel-avis/index-eng.php?cat=3)</a:t>
            </a:r>
          </a:p>
          <a:p>
            <a:pPr marL="229870" marR="0" lvl="0" indent="-22987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/>
              </a:rPr>
              <a:t>Health Product InfoWatch 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(https://www.canada.ca/en/health-canada/services/drugs-health-products/medeffect-canada/health-product-infowatch.html) </a:t>
            </a:r>
          </a:p>
          <a:p>
            <a:pPr marL="229870" marR="0" lvl="0" indent="-22987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0"/>
              </a:rPr>
              <a:t>Drug and Health Product Register (DHPR) 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(https://hpr-rps.hres.ca/)</a:t>
            </a:r>
          </a:p>
        </p:txBody>
      </p:sp>
    </p:spTree>
    <p:extLst>
      <p:ext uri="{BB962C8B-B14F-4D97-AF65-F5344CB8AC3E}">
        <p14:creationId xmlns:p14="http://schemas.microsoft.com/office/powerpoint/2010/main" val="869602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122E0D-176F-4458-9A6F-E3A29B7A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dirty="0"/>
              <a:t>Adverse Reaction Online Database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5AD61-99A1-4D63-A661-F6CD6535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3801"/>
            <a:ext cx="10514390" cy="4873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b="1" dirty="0">
                <a:latin typeface="Arial"/>
                <a:cs typeface="Arial"/>
              </a:rPr>
              <a:t>Canada Vigilance Adverse Reaction Online Database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>
                <a:latin typeface="Arial"/>
                <a:cs typeface="Arial"/>
              </a:rPr>
              <a:t>Searchable database with information from reports since 1965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spcAft>
                <a:spcPts val="600"/>
              </a:spcAft>
              <a:buNone/>
            </a:pPr>
            <a:r>
              <a:rPr lang="en-CA" dirty="0">
                <a:latin typeface="Arial"/>
                <a:cs typeface="Arial"/>
              </a:rPr>
              <a:t>Reports can be </a:t>
            </a:r>
            <a:r>
              <a:rPr lang="en-CA" dirty="0">
                <a:latin typeface="Arial"/>
                <a:cs typeface="Arial"/>
                <a:hlinkClick r:id="rId3"/>
              </a:rPr>
              <a:t>searched</a:t>
            </a:r>
            <a:r>
              <a:rPr lang="en-CA" dirty="0">
                <a:latin typeface="Arial"/>
                <a:cs typeface="Arial"/>
              </a:rPr>
              <a:t> by:</a:t>
            </a:r>
          </a:p>
          <a:p>
            <a:pPr marL="229870" indent="-2298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CA" sz="1800" dirty="0">
                <a:latin typeface="Arial"/>
                <a:cs typeface="Arial"/>
              </a:rPr>
              <a:t>report date, seriousness and source </a:t>
            </a:r>
          </a:p>
          <a:p>
            <a:pPr marL="229870" indent="-2298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>
                <a:latin typeface="Arial"/>
                <a:cs typeface="Arial"/>
              </a:rPr>
              <a:t>patient information (gender, age and outcomes) </a:t>
            </a:r>
            <a:endParaRPr lang="en-CA" sz="1800" dirty="0"/>
          </a:p>
          <a:p>
            <a:pPr marL="229870" indent="-2298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>
                <a:latin typeface="Arial"/>
                <a:cs typeface="Arial"/>
              </a:rPr>
              <a:t>suspect health product by brand name and </a:t>
            </a:r>
            <a:br>
              <a:rPr lang="en-CA" sz="1800" dirty="0">
                <a:latin typeface="Arial"/>
                <a:cs typeface="Arial"/>
              </a:rPr>
            </a:br>
            <a:r>
              <a:rPr lang="en-CA" sz="1800" dirty="0">
                <a:latin typeface="Arial"/>
                <a:cs typeface="Arial"/>
              </a:rPr>
              <a:t>active ingredient</a:t>
            </a:r>
          </a:p>
          <a:p>
            <a:pPr marL="229870" indent="-2298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1800" dirty="0">
                <a:latin typeface="Arial"/>
                <a:cs typeface="Arial"/>
              </a:rPr>
              <a:t>adverse reaction term or by system organ class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42D800-EEB1-435A-9495-85D02932BCA2}"/>
              </a:ext>
            </a:extLst>
          </p:cNvPr>
          <p:cNvSpPr/>
          <p:nvPr/>
        </p:nvSpPr>
        <p:spPr>
          <a:xfrm>
            <a:off x="838199" y="6215876"/>
            <a:ext cx="10700851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CA" sz="1200" dirty="0">
                <a:latin typeface="Arial"/>
                <a:cs typeface="Arial"/>
              </a:rPr>
              <a:t>Source:</a:t>
            </a:r>
            <a:r>
              <a:rPr lang="en-CA" sz="1200" b="1" dirty="0">
                <a:latin typeface="Arial"/>
                <a:cs typeface="Arial"/>
              </a:rPr>
              <a:t> </a:t>
            </a:r>
            <a:r>
              <a:rPr lang="en-CA" sz="1200" dirty="0">
                <a:ea typeface="+mn-lt"/>
                <a:cs typeface="+mn-lt"/>
                <a:hlinkClick r:id="rId4"/>
              </a:rPr>
              <a:t>https://www.canada.ca/en/health-canada/services/drugs-health-products/medeffect-canada/adverse-reaction-database.html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B55BCDE2-2054-4076-B873-EC3E19B566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95" t="10592" b="1869"/>
          <a:stretch/>
        </p:blipFill>
        <p:spPr>
          <a:xfrm>
            <a:off x="6098500" y="2311902"/>
            <a:ext cx="5254090" cy="28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2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122E0D-176F-4458-9A6F-E3A29B7A9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9662"/>
            <a:ext cx="10515600" cy="1325563"/>
          </a:xfrm>
        </p:spPr>
        <p:txBody>
          <a:bodyPr anchor="t"/>
          <a:lstStyle/>
          <a:p>
            <a:r>
              <a:rPr lang="en-CA" dirty="0"/>
              <a:t>Medical Devices Online Database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5AD61-99A1-4D63-A661-F6CD6535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4899"/>
            <a:ext cx="6136973" cy="352104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b="1" dirty="0">
                <a:solidFill>
                  <a:schemeClr val="tx1"/>
                </a:solidFill>
              </a:rPr>
              <a:t>Medical Device Incident Database</a:t>
            </a:r>
          </a:p>
          <a:p>
            <a:pPr marL="230400" indent="-230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Searchable database with information 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from reports since 1980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spcAft>
                <a:spcPts val="600"/>
              </a:spcAft>
              <a:buNone/>
            </a:pPr>
            <a:r>
              <a:rPr lang="en-CA" dirty="0"/>
              <a:t>R</a:t>
            </a:r>
            <a:r>
              <a:rPr lang="en-CA" dirty="0">
                <a:solidFill>
                  <a:schemeClr val="tx1"/>
                </a:solidFill>
              </a:rPr>
              <a:t>eports can be searched and the following data is returned: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58BC95-B260-4357-8A43-08A9F2D3C847}"/>
              </a:ext>
            </a:extLst>
          </p:cNvPr>
          <p:cNvSpPr/>
          <p:nvPr/>
        </p:nvSpPr>
        <p:spPr>
          <a:xfrm>
            <a:off x="1615441" y="1396857"/>
            <a:ext cx="4911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endParaRPr lang="en-CA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E75071-7F11-44D4-BD44-13E15ABD2FCC}"/>
              </a:ext>
            </a:extLst>
          </p:cNvPr>
          <p:cNvSpPr/>
          <p:nvPr/>
        </p:nvSpPr>
        <p:spPr>
          <a:xfrm>
            <a:off x="838199" y="6241340"/>
            <a:ext cx="4072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https://hpr-rps.hres.ca/mdi_landing.php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9ECFFF-1D3C-4428-84FE-E7FB9FE018DD}"/>
              </a:ext>
            </a:extLst>
          </p:cNvPr>
          <p:cNvGrpSpPr/>
          <p:nvPr/>
        </p:nvGrpSpPr>
        <p:grpSpPr>
          <a:xfrm>
            <a:off x="6714579" y="405282"/>
            <a:ext cx="5251890" cy="6047435"/>
            <a:chOff x="6940110" y="246019"/>
            <a:chExt cx="5251890" cy="60474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2629" y="246019"/>
              <a:ext cx="4681914" cy="2861170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0110" y="2688538"/>
              <a:ext cx="5251890" cy="3604916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7242629" y="1796967"/>
              <a:ext cx="2002971" cy="42371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40110" y="3403392"/>
              <a:ext cx="5251890" cy="42371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28043" y="3717571"/>
            <a:ext cx="4911633" cy="120032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30400" indent="-2304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incident ID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receipt date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device name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device type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company name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hazard severity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code types assigned</a:t>
            </a:r>
          </a:p>
        </p:txBody>
      </p:sp>
    </p:spTree>
    <p:extLst>
      <p:ext uri="{BB962C8B-B14F-4D97-AF65-F5344CB8AC3E}">
        <p14:creationId xmlns:p14="http://schemas.microsoft.com/office/powerpoint/2010/main" val="21361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122E0D-176F-4458-9A6F-E3A29B7A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sz="2800"/>
              <a:t>Key Points to Remember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FE5DC1-EC6C-460E-92DA-D99AB6497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851"/>
            <a:ext cx="10515600" cy="49171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8775" indent="-3587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>
                <a:latin typeface="Arial"/>
                <a:cs typeface="Arial"/>
              </a:rPr>
              <a:t>The </a:t>
            </a:r>
            <a:r>
              <a:rPr lang="en-CA" b="1" i="1" dirty="0">
                <a:latin typeface="Arial"/>
                <a:cs typeface="Arial"/>
              </a:rPr>
              <a:t>Protecting Canadians from Unsafe Drugs Act </a:t>
            </a:r>
            <a:r>
              <a:rPr lang="en-CA" dirty="0">
                <a:latin typeface="Arial"/>
                <a:cs typeface="Arial"/>
              </a:rPr>
              <a:t>(Vanessa's Law) introduces mandatory reporting of serious adverse drug reactions and medical device incidents </a:t>
            </a:r>
            <a:r>
              <a:rPr lang="en-CA" b="1" dirty="0">
                <a:latin typeface="Arial"/>
                <a:cs typeface="Arial"/>
              </a:rPr>
              <a:t>by hospitals</a:t>
            </a:r>
            <a:r>
              <a:rPr lang="en-CA" dirty="0">
                <a:latin typeface="Arial"/>
                <a:cs typeface="Arial"/>
              </a:rPr>
              <a:t>.</a:t>
            </a:r>
            <a:endParaRPr lang="en-US" dirty="0"/>
          </a:p>
          <a:p>
            <a:pPr marL="358775" indent="-35877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>
                <a:latin typeface="Arial"/>
                <a:cs typeface="Arial"/>
              </a:rPr>
              <a:t>Reporting helps to </a:t>
            </a:r>
            <a:r>
              <a:rPr lang="en-CA" b="1" dirty="0">
                <a:latin typeface="Arial"/>
                <a:cs typeface="Arial"/>
              </a:rPr>
              <a:t>identify</a:t>
            </a:r>
            <a:r>
              <a:rPr lang="en-CA" dirty="0">
                <a:latin typeface="Arial"/>
                <a:cs typeface="Arial"/>
              </a:rPr>
              <a:t> safety issues, </a:t>
            </a:r>
            <a:r>
              <a:rPr lang="en-CA" b="1" dirty="0">
                <a:latin typeface="Arial"/>
                <a:cs typeface="Arial"/>
              </a:rPr>
              <a:t>assess</a:t>
            </a:r>
            <a:r>
              <a:rPr lang="en-CA" dirty="0">
                <a:latin typeface="Arial"/>
                <a:cs typeface="Arial"/>
              </a:rPr>
              <a:t> harm versus benefit, </a:t>
            </a:r>
            <a:r>
              <a:rPr lang="en-CA" b="1" dirty="0">
                <a:latin typeface="Arial"/>
                <a:cs typeface="Arial"/>
              </a:rPr>
              <a:t>share</a:t>
            </a:r>
            <a:r>
              <a:rPr lang="en-CA" dirty="0">
                <a:latin typeface="Arial"/>
                <a:cs typeface="Arial"/>
              </a:rPr>
              <a:t> learning, and </a:t>
            </a:r>
            <a:r>
              <a:rPr lang="en-CA" b="1" dirty="0">
                <a:latin typeface="Arial"/>
                <a:cs typeface="Arial"/>
              </a:rPr>
              <a:t>improve</a:t>
            </a:r>
            <a:r>
              <a:rPr lang="en-CA" dirty="0">
                <a:latin typeface="Arial"/>
                <a:cs typeface="Arial"/>
              </a:rPr>
              <a:t> patient and product safety.</a:t>
            </a:r>
            <a:endParaRPr lang="en-CA" dirty="0"/>
          </a:p>
          <a:p>
            <a:pPr marL="358775" lvl="1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2000" dirty="0">
                <a:latin typeface="Arial"/>
                <a:cs typeface="Arial"/>
              </a:rPr>
              <a:t>A </a:t>
            </a:r>
            <a:r>
              <a:rPr lang="en-CA" sz="2000" b="1" dirty="0">
                <a:latin typeface="Arial"/>
                <a:cs typeface="Arial"/>
              </a:rPr>
              <a:t>shared commitment to safety </a:t>
            </a:r>
            <a:r>
              <a:rPr lang="en-CA" sz="2000" dirty="0">
                <a:latin typeface="Arial"/>
                <a:cs typeface="Arial"/>
              </a:rPr>
              <a:t>includes patients and families as key partners.</a:t>
            </a:r>
          </a:p>
          <a:p>
            <a:pPr marL="358775" lvl="1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prstClr val="black"/>
                </a:solidFill>
              </a:rPr>
              <a:t>Patients and families</a:t>
            </a:r>
            <a:r>
              <a:rPr lang="en-CA" sz="2000" dirty="0">
                <a:solidFill>
                  <a:prstClr val="black"/>
                </a:solidFill>
              </a:rPr>
              <a:t> </a:t>
            </a:r>
            <a:r>
              <a:rPr lang="en-CA" sz="2000" dirty="0"/>
              <a:t>ask questions and monitor their treatments, and may also submit reports.</a:t>
            </a:r>
          </a:p>
          <a:p>
            <a:pPr marL="358775" lvl="1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prstClr val="black"/>
                </a:solidFill>
                <a:latin typeface="Arial"/>
              </a:rPr>
              <a:t>Patients can submit reports </a:t>
            </a:r>
            <a:r>
              <a:rPr lang="en-CA" sz="2000" dirty="0">
                <a:solidFill>
                  <a:prstClr val="black"/>
                </a:solidFill>
                <a:latin typeface="Arial"/>
              </a:rPr>
              <a:t>directly to Health Canada.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</a:p>
          <a:p>
            <a:pPr marL="358775" lvl="1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CA" sz="2000" b="1" dirty="0">
                <a:latin typeface="Arial"/>
                <a:cs typeface="Arial"/>
              </a:rPr>
              <a:t>Health Canada shares findings with the public </a:t>
            </a:r>
            <a:r>
              <a:rPr lang="en-CA" sz="2000" dirty="0">
                <a:latin typeface="Arial"/>
                <a:cs typeface="Arial"/>
              </a:rPr>
              <a:t>to</a:t>
            </a:r>
            <a:r>
              <a:rPr lang="en-CA" sz="2000" b="1" dirty="0">
                <a:latin typeface="Arial"/>
                <a:cs typeface="Arial"/>
              </a:rPr>
              <a:t> </a:t>
            </a:r>
            <a:r>
              <a:rPr lang="en-CA" sz="2000" dirty="0">
                <a:latin typeface="Arial"/>
                <a:cs typeface="Arial"/>
              </a:rPr>
              <a:t>alert and educate about risks related to health products. </a:t>
            </a:r>
            <a:r>
              <a:rPr lang="en-CA" sz="2000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0188C0-97B5-413F-901B-7BDC9A44C5E2}"/>
              </a:ext>
            </a:extLst>
          </p:cNvPr>
          <p:cNvCxnSpPr>
            <a:cxnSpLocks/>
          </p:cNvCxnSpPr>
          <p:nvPr/>
        </p:nvCxnSpPr>
        <p:spPr>
          <a:xfrm>
            <a:off x="480064" y="1020851"/>
            <a:ext cx="111651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C8E91-5769-4DA1-866D-1086A84DA079}"/>
              </a:ext>
            </a:extLst>
          </p:cNvPr>
          <p:cNvCxnSpPr>
            <a:cxnSpLocks/>
          </p:cNvCxnSpPr>
          <p:nvPr/>
        </p:nvCxnSpPr>
        <p:spPr>
          <a:xfrm>
            <a:off x="11543892" y="1346564"/>
            <a:ext cx="0" cy="45438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B7AF986-2D72-41B1-97BC-5A0B24E32B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232" y="701455"/>
            <a:ext cx="757767" cy="75776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276626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A1FF-3EBC-4CB1-AE5C-68AF13BF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2"/>
            <a:ext cx="10515600" cy="1325563"/>
          </a:xfrm>
        </p:spPr>
        <p:txBody>
          <a:bodyPr/>
          <a:lstStyle/>
          <a:p>
            <a:r>
              <a:rPr lang="en-CA" dirty="0"/>
              <a:t>Reporting Helps Prevent Harm from Happening Again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6E04F5-2846-4E82-B516-CDB20C417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717" y="1493420"/>
            <a:ext cx="3871157" cy="38711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E2D1CC-A215-46D5-82EF-1B70CAEAC856}"/>
              </a:ext>
            </a:extLst>
          </p:cNvPr>
          <p:cNvSpPr/>
          <p:nvPr/>
        </p:nvSpPr>
        <p:spPr>
          <a:xfrm>
            <a:off x="5213131" y="1493420"/>
            <a:ext cx="614066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Maryann Murray's daughter Martha died of an adverse drug reaction at age 22.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810FB-D83D-40A3-A2E4-3674EC4FE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44935"/>
            <a:ext cx="2619642" cy="26196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BB0054-A8DA-4D8E-8A08-20917B51E17F}"/>
              </a:ext>
            </a:extLst>
          </p:cNvPr>
          <p:cNvSpPr/>
          <p:nvPr/>
        </p:nvSpPr>
        <p:spPr>
          <a:xfrm>
            <a:off x="838200" y="5797189"/>
            <a:ext cx="9987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Source: </a:t>
            </a:r>
            <a:r>
              <a:rPr lang="en-CA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https://www.patientsafetyinstitute.ca/en/toolsResources/Member-Videos-and-Stories/Pages/Patient-Safety-Stories---Martha%27s-Story.aspx</a:t>
            </a:r>
            <a:endParaRPr lang="en-CA" sz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568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88D3-FC03-4736-9E12-FE0D59EC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sz="2800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7F15-8D64-417F-B265-2263AC53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209"/>
            <a:ext cx="10956195" cy="5362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</a:pPr>
            <a:r>
              <a:rPr lang="en-CA" i="1" dirty="0">
                <a:latin typeface="Arial"/>
                <a:cs typeface="Arial"/>
              </a:rPr>
              <a:t>Protecting Canadians from Unsafe Drugs Act </a:t>
            </a:r>
            <a:r>
              <a:rPr lang="en-CA" dirty="0">
                <a:latin typeface="Arial"/>
                <a:cs typeface="Arial"/>
              </a:rPr>
              <a:t>(also known as Vanessa’s Law)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</a:pPr>
            <a:r>
              <a:rPr lang="en-CA" dirty="0">
                <a:latin typeface="Arial"/>
                <a:cs typeface="Arial"/>
              </a:rPr>
              <a:t>Mandatory Reporting </a:t>
            </a:r>
          </a:p>
          <a:p>
            <a:pPr marL="950595" lvl="2" indent="-287655" defTabSz="4953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CA" sz="1800" dirty="0">
                <a:latin typeface="Arial"/>
                <a:cs typeface="Arial"/>
              </a:rPr>
              <a:t>Who is required to report?</a:t>
            </a:r>
          </a:p>
          <a:p>
            <a:pPr marL="950595" lvl="2" indent="-287655" defTabSz="4953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CA" sz="1800" dirty="0">
                <a:latin typeface="Arial"/>
                <a:cs typeface="Arial"/>
              </a:rPr>
              <a:t>What is a serious adverse drug reaction?</a:t>
            </a:r>
          </a:p>
          <a:p>
            <a:pPr marL="950595" lvl="2" indent="-287655" defTabSz="4953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en-CA" sz="1800" dirty="0">
                <a:latin typeface="Arial"/>
                <a:cs typeface="Arial"/>
              </a:rPr>
              <a:t>What is a medical device incident?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</a:pPr>
            <a:r>
              <a:rPr lang="en-CA" dirty="0">
                <a:latin typeface="Arial"/>
                <a:cs typeface="Arial"/>
              </a:rPr>
              <a:t>Patients as Partners in Safety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</a:pPr>
            <a:r>
              <a:rPr lang="en-CA" dirty="0">
                <a:latin typeface="Arial"/>
                <a:cs typeface="Arial"/>
              </a:rPr>
              <a:t>How Patients Can Submit Reports to Health Canada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</a:pPr>
            <a:r>
              <a:rPr lang="en-CA" dirty="0">
                <a:latin typeface="Arial"/>
                <a:cs typeface="Arial"/>
              </a:rPr>
              <a:t>How Health Canada Shares Information with the Public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</a:pPr>
            <a:r>
              <a:rPr lang="en-CA" dirty="0">
                <a:latin typeface="Arial"/>
                <a:ea typeface="Calibri" panose="020F0502020204030204" pitchFamily="34" charset="0"/>
                <a:cs typeface="Arial"/>
              </a:rPr>
              <a:t>Key Points to Remember</a:t>
            </a:r>
          </a:p>
        </p:txBody>
      </p:sp>
    </p:spTree>
    <p:extLst>
      <p:ext uri="{BB962C8B-B14F-4D97-AF65-F5344CB8AC3E}">
        <p14:creationId xmlns:p14="http://schemas.microsoft.com/office/powerpoint/2010/main" val="3919911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670" y="1119614"/>
            <a:ext cx="10515600" cy="37463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A" dirty="0"/>
              <a:t>Adapted from: </a:t>
            </a:r>
            <a:r>
              <a:rPr lang="en-CA" b="1" dirty="0">
                <a:latin typeface="Arial"/>
                <a:cs typeface="Arial"/>
              </a:rPr>
              <a:t>Educational Support for Mandatory Reporting. Health Canada; 2019.</a:t>
            </a:r>
          </a:p>
          <a:p>
            <a:pPr marL="0" indent="0">
              <a:lnSpc>
                <a:spcPct val="110000"/>
              </a:lnSpc>
              <a:buNone/>
            </a:pPr>
            <a:endParaRPr lang="en-CA" dirty="0"/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Prepared by: Patients for Patient Safety Canada, in collaboration with the Institute for Safe Medication Practices Canada (ISMP Canada) and the Canadian Patient Safety Institute (CPSI)</a:t>
            </a:r>
          </a:p>
          <a:p>
            <a:pPr marL="0" indent="0">
              <a:lnSpc>
                <a:spcPct val="110000"/>
              </a:lnSpc>
              <a:buNone/>
            </a:pPr>
            <a:endParaRPr lang="en-CA" dirty="0"/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More information is available from: </a:t>
            </a:r>
            <a:r>
              <a:rPr lang="en-CA" dirty="0">
                <a:hlinkClick r:id="rId3"/>
              </a:rPr>
              <a:t>https://www.patientsafetyinstitute.ca/en/toolsResources/Vanessas-Law/Pages/default.aspx</a:t>
            </a:r>
            <a:endParaRPr lang="en-CA" dirty="0"/>
          </a:p>
          <a:p>
            <a:pPr marL="0" indent="0">
              <a:lnSpc>
                <a:spcPct val="110000"/>
              </a:lnSpc>
              <a:buNone/>
            </a:pPr>
            <a:endParaRPr lang="en-CA" dirty="0"/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Contact: </a:t>
            </a:r>
            <a:r>
              <a:rPr lang="en-CA" dirty="0">
                <a:hlinkClick r:id="rId4"/>
              </a:rPr>
              <a:t>patients@cpsi-icsp.ca</a:t>
            </a:r>
            <a:r>
              <a:rPr lang="en-CA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en-CA" dirty="0"/>
          </a:p>
          <a:p>
            <a:pPr>
              <a:lnSpc>
                <a:spcPct val="110000"/>
              </a:lnSpc>
            </a:pPr>
            <a:endParaRPr lang="en-CA" dirty="0"/>
          </a:p>
          <a:p>
            <a:pPr marL="0" indent="0">
              <a:buNone/>
            </a:pPr>
            <a:endParaRPr lang="en-CA" sz="2400" dirty="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2E1DD-07ED-4E35-AFCF-61F4060D6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45915"/>
            <a:ext cx="2210706" cy="1184937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CBF0371-3B07-4305-B6AD-BCE294C5BD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714" r="49911"/>
          <a:stretch/>
        </p:blipFill>
        <p:spPr>
          <a:xfrm>
            <a:off x="4909370" y="5291122"/>
            <a:ext cx="2362200" cy="894521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ADF1BC3-1C12-4B6C-9CE5-FBAB88D678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982"/>
          <a:stretch/>
        </p:blipFill>
        <p:spPr>
          <a:xfrm>
            <a:off x="8457296" y="5291121"/>
            <a:ext cx="1709056" cy="8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6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7DD4B96-AA44-4972-B347-6AD8D944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i="1" dirty="0">
                <a:latin typeface="Arial"/>
                <a:cs typeface="Arial"/>
              </a:rPr>
              <a:t>Protecting Canadians from Unsafe Drugs Act </a:t>
            </a:r>
            <a:br>
              <a:rPr lang="en-CA" i="1" dirty="0">
                <a:latin typeface="Arial"/>
                <a:cs typeface="Arial"/>
              </a:rPr>
            </a:br>
            <a:r>
              <a:rPr lang="en-CA" dirty="0">
                <a:latin typeface="Arial"/>
                <a:cs typeface="Arial"/>
              </a:rPr>
              <a:t>(Vanessa's Law)</a:t>
            </a:r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1C1BE2-96B7-449A-BCA1-8CF123A4B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0058"/>
            <a:ext cx="10483950" cy="43905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CA" dirty="0">
                <a:latin typeface="Arial"/>
                <a:cs typeface="Arial"/>
              </a:rPr>
              <a:t>The </a:t>
            </a:r>
            <a:r>
              <a:rPr lang="en-CA" i="1" dirty="0">
                <a:latin typeface="Arial"/>
                <a:cs typeface="Arial"/>
              </a:rPr>
              <a:t>Protecting Canadians from Unsafe Drugs Act </a:t>
            </a:r>
            <a:r>
              <a:rPr lang="en-CA" dirty="0">
                <a:latin typeface="Arial"/>
                <a:cs typeface="Arial"/>
              </a:rPr>
              <a:t>(Vanessa's Law) introduces the requirement for </a:t>
            </a:r>
            <a:r>
              <a:rPr lang="en-CA" b="1" dirty="0">
                <a:latin typeface="Arial"/>
                <a:cs typeface="Arial"/>
              </a:rPr>
              <a:t>mandatory</a:t>
            </a:r>
            <a:r>
              <a:rPr lang="en-CA" dirty="0">
                <a:latin typeface="Arial"/>
                <a:cs typeface="Arial"/>
              </a:rPr>
              <a:t> </a:t>
            </a:r>
            <a:r>
              <a:rPr lang="en-CA" b="1" dirty="0">
                <a:latin typeface="Arial"/>
                <a:cs typeface="Arial"/>
              </a:rPr>
              <a:t>reporting of </a:t>
            </a:r>
            <a:r>
              <a:rPr lang="en-CA" b="1" dirty="0"/>
              <a:t>serious adverse drug reactions and medical device incidents </a:t>
            </a:r>
            <a:r>
              <a:rPr lang="en-CA" dirty="0"/>
              <a:t>by hospitals.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CA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CA" dirty="0">
                <a:latin typeface="Arial"/>
                <a:cs typeface="Arial"/>
              </a:rPr>
              <a:t>The Law improves Health Canada's ability to: 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sz="2000" dirty="0">
                <a:latin typeface="Arial"/>
                <a:cs typeface="Arial"/>
              </a:rPr>
              <a:t>collect safety information;</a:t>
            </a:r>
            <a:endParaRPr lang="en-CA" sz="2000" dirty="0"/>
          </a:p>
          <a:p>
            <a:pPr lvl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sz="2000" dirty="0">
                <a:latin typeface="Arial"/>
                <a:cs typeface="Arial"/>
              </a:rPr>
              <a:t>take appropriate action (such as a label change or a product recall) when a serious health risk is identified; and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 sz="2000" dirty="0">
                <a:latin typeface="Arial"/>
                <a:cs typeface="Arial"/>
              </a:rPr>
              <a:t>increase transparency (by sharing more information)</a:t>
            </a:r>
            <a:r>
              <a:rPr lang="en-CA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CA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CA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CA" b="1" dirty="0">
              <a:highlight>
                <a:srgbClr val="FFFF00"/>
              </a:highlight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CA" dirty="0">
              <a:highlight>
                <a:srgbClr val="FFFF00"/>
              </a:highlight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CA" dirty="0">
              <a:highlight>
                <a:srgbClr val="FFFF00"/>
              </a:highlight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CA" dirty="0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CA" sz="18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30A1F1-DABF-4A8F-964E-22D89CBAC043}"/>
              </a:ext>
            </a:extLst>
          </p:cNvPr>
          <p:cNvSpPr/>
          <p:nvPr/>
        </p:nvSpPr>
        <p:spPr>
          <a:xfrm>
            <a:off x="869851" y="5868275"/>
            <a:ext cx="8975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Source: 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hlinkClick r:id="rId3"/>
              </a:rPr>
              <a:t>https://www.canada.ca/en/health-canada/services/drugs-health-products/legislation-guidelines/protecting-canadians-unsafe-drugs-act-vanessa-law-amendments-food-drugs-act.html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257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7DD4B96-AA44-4972-B347-6AD8D944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dirty="0"/>
              <a:t>Who was Vanessa?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1C1BE2-96B7-449A-BCA1-8CF123A4B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274" y="1136767"/>
            <a:ext cx="6722807" cy="4711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 defTabSz="45720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SzTx/>
              <a:defRPr/>
            </a:pPr>
            <a:r>
              <a:rPr lang="en-CA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Vanessa Young died at the age of 15, in 2000. She experienced a cardiac problem after taking </a:t>
            </a:r>
            <a:r>
              <a:rPr lang="en-CA" dirty="0" err="1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cisapride</a:t>
            </a:r>
            <a:r>
              <a:rPr lang="en-CA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 (</a:t>
            </a:r>
            <a:r>
              <a:rPr lang="en-CA" dirty="0" err="1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Prepulsid</a:t>
            </a:r>
            <a:r>
              <a:rPr lang="en-CA" baseline="30000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®</a:t>
            </a:r>
            <a:r>
              <a:rPr lang="en-CA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) as prescribed.</a:t>
            </a:r>
          </a:p>
          <a:p>
            <a:pPr marL="342900" lvl="0" indent="-342900" defTabSz="45720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SzTx/>
              <a:defRPr/>
            </a:pPr>
            <a:r>
              <a:rPr lang="en-CA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A campaign for increased regulation of drugs and devices was created.</a:t>
            </a:r>
          </a:p>
          <a:p>
            <a:pPr marL="342900" lvl="0" indent="-342900" defTabSz="45720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SzTx/>
              <a:defRPr/>
            </a:pPr>
            <a:r>
              <a:rPr lang="en-CA" b="1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Vanessa’s Law </a:t>
            </a:r>
            <a:r>
              <a:rPr lang="en-CA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was enacted in 2014 and the mandatory reporting requirements come into effect December 16</a:t>
            </a:r>
            <a:r>
              <a:rPr lang="en-CA" baseline="30000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th</a:t>
            </a:r>
            <a:r>
              <a:rPr lang="en-CA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, 2019.</a:t>
            </a:r>
            <a:endParaRPr lang="en-CA" altLang="en-US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1E535-11B8-4F7F-866E-95E9DE35B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323" y="1136767"/>
            <a:ext cx="3377477" cy="40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8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C43F12-1DC0-461F-BA94-BD13FBFC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CA" altLang="en-US" dirty="0">
                <a:latin typeface="Arial"/>
                <a:cs typeface="Arial"/>
              </a:rPr>
              <a:t>Why Is Mandatory Reporting Important?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59395" name="Content Placeholder 4">
            <a:extLst>
              <a:ext uri="{FF2B5EF4-FFF2-40B4-BE49-F238E27FC236}">
                <a16:creationId xmlns:a16="http://schemas.microsoft.com/office/drawing/2014/main" id="{B5DAD161-306B-4BE3-A519-45A4C6C19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253"/>
            <a:ext cx="6806442" cy="42077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 defTabSz="45720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SzTx/>
              <a:defRPr/>
            </a:pPr>
            <a:r>
              <a:rPr lang="en-CA" altLang="en-US" dirty="0">
                <a:latin typeface="Arial"/>
                <a:cs typeface="Arial"/>
              </a:rPr>
              <a:t>Health Canada looks at serious adverse drug reaction and medical device incident reports as an important source of information for identifying safety issues.   </a:t>
            </a:r>
          </a:p>
          <a:p>
            <a:pPr marL="342900" lvl="0" indent="-342900" defTabSz="45720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SzTx/>
              <a:defRPr/>
            </a:pPr>
            <a:r>
              <a:rPr lang="en-CA" altLang="en-US" dirty="0">
                <a:latin typeface="Arial"/>
                <a:cs typeface="Arial"/>
              </a:rPr>
              <a:t>Under-reporting and poor quality of reports is an issue in all countries. An international review estimated that only 6% of adverse drug reactions are reported.</a:t>
            </a:r>
            <a:r>
              <a:rPr lang="en-CA" altLang="en-US" baseline="30000" dirty="0">
                <a:latin typeface="Arial"/>
                <a:cs typeface="Arial"/>
              </a:rPr>
              <a:t>1</a:t>
            </a:r>
          </a:p>
        </p:txBody>
      </p:sp>
      <p:grpSp>
        <p:nvGrpSpPr>
          <p:cNvPr id="59397" name="Group 6">
            <a:extLst>
              <a:ext uri="{FF2B5EF4-FFF2-40B4-BE49-F238E27FC236}">
                <a16:creationId xmlns:a16="http://schemas.microsoft.com/office/drawing/2014/main" id="{6B1FBB43-7CC5-40ED-A690-D79D7882DF8D}"/>
              </a:ext>
            </a:extLst>
          </p:cNvPr>
          <p:cNvGrpSpPr>
            <a:grpSpLocks/>
          </p:cNvGrpSpPr>
          <p:nvPr/>
        </p:nvGrpSpPr>
        <p:grpSpPr bwMode="auto">
          <a:xfrm>
            <a:off x="7516812" y="1636808"/>
            <a:ext cx="4675188" cy="3606800"/>
            <a:chOff x="5123446" y="1885835"/>
            <a:chExt cx="4829350" cy="3606800"/>
          </a:xfrm>
        </p:grpSpPr>
        <p:graphicFrame>
          <p:nvGraphicFramePr>
            <p:cNvPr id="59399" name="Chart 7">
              <a:extLst>
                <a:ext uri="{FF2B5EF4-FFF2-40B4-BE49-F238E27FC236}">
                  <a16:creationId xmlns:a16="http://schemas.microsoft.com/office/drawing/2014/main" id="{7F1A0FA6-1B33-4DE9-A068-91208F0D8E9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68580029"/>
                </p:ext>
              </p:extLst>
            </p:nvPr>
          </p:nvGraphicFramePr>
          <p:xfrm>
            <a:off x="5123446" y="1885835"/>
            <a:ext cx="4829350" cy="360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" r:id="rId4" imgW="4676037" imgH="3603048" progId="Excel.Chart.8">
                    <p:embed/>
                  </p:oleObj>
                </mc:Choice>
                <mc:Fallback>
                  <p:oleObj r:id="rId4" imgW="4676037" imgH="3603048" progId="Excel.Chart.8">
                    <p:embed/>
                    <p:pic>
                      <p:nvPicPr>
                        <p:cNvPr id="59399" name="Chart 7">
                          <a:extLst>
                            <a:ext uri="{FF2B5EF4-FFF2-40B4-BE49-F238E27FC236}">
                              <a16:creationId xmlns:a16="http://schemas.microsoft.com/office/drawing/2014/main" id="{7F1A0FA6-1B33-4DE9-A068-91208F0D8E94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3446" y="1885835"/>
                          <a:ext cx="4829350" cy="3606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E67F3E-BA4D-4895-8DEB-AF29C9673761}"/>
                </a:ext>
              </a:extLst>
            </p:cNvPr>
            <p:cNvSpPr txBox="1"/>
            <p:nvPr/>
          </p:nvSpPr>
          <p:spPr>
            <a:xfrm>
              <a:off x="6546833" y="2915956"/>
              <a:ext cx="1982576" cy="16004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800" b="1" dirty="0">
                  <a:solidFill>
                    <a:srgbClr val="C00000"/>
                  </a:solidFill>
                  <a:latin typeface="Arial"/>
                  <a:ea typeface="ＭＳ Ｐゴシック" panose="020B0600070205080204" pitchFamily="34" charset="-128"/>
                </a:rPr>
                <a:t>Only </a:t>
              </a:r>
              <a:r>
                <a:rPr kumimoji="0" lang="en-C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6%</a:t>
              </a:r>
              <a:r>
                <a:rPr kumimoji="0" lang="en-CA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       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of adverse drug reactions are reported</a:t>
              </a:r>
              <a:endParaRPr kumimoji="0" lang="en-CA" sz="16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9398" name="Text Box 4">
            <a:extLst>
              <a:ext uri="{FF2B5EF4-FFF2-40B4-BE49-F238E27FC236}">
                <a16:creationId xmlns:a16="http://schemas.microsoft.com/office/drawing/2014/main" id="{303AA4E0-5A72-4914-A554-3D1600653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86271"/>
            <a:ext cx="96517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 </a:t>
            </a:r>
            <a:r>
              <a:rPr kumimoji="0" lang="en-CA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Hazell</a:t>
            </a:r>
            <a:r>
              <a:rPr lang="en-CA" altLang="en-US" sz="1200" dirty="0">
                <a:solidFill>
                  <a:prstClr val="black"/>
                </a:solidFill>
              </a:rPr>
              <a:t> L, </a:t>
            </a:r>
            <a:r>
              <a:rPr lang="en-CA" altLang="en-US" sz="1200" dirty="0" err="1">
                <a:solidFill>
                  <a:prstClr val="black"/>
                </a:solidFill>
              </a:rPr>
              <a:t>Shakir</a:t>
            </a:r>
            <a:r>
              <a:rPr lang="en-CA" altLang="en-US" sz="1200" dirty="0">
                <a:solidFill>
                  <a:prstClr val="black"/>
                </a:solidFill>
              </a:rPr>
              <a:t> SAW</a:t>
            </a:r>
            <a:r>
              <a:rPr kumimoji="0" lang="en-CA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. Under-reporting of adverse drug reactions: a systematic review. Drug </a:t>
            </a:r>
            <a:r>
              <a:rPr kumimoji="0" lang="en-CA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Saf</a:t>
            </a:r>
            <a:r>
              <a:rPr kumimoji="0" lang="en-CA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. 2006;29(5):</a:t>
            </a:r>
            <a:r>
              <a:rPr kumimoji="0" lang="en-CA" alt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385-396.</a:t>
            </a:r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6C4DCE-3726-4145-B0CF-0298DC0E854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B416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F9D1CC4-6B3D-4234-B788-F6EBE655054B}"/>
              </a:ext>
            </a:extLst>
          </p:cNvPr>
          <p:cNvGrpSpPr/>
          <p:nvPr/>
        </p:nvGrpSpPr>
        <p:grpSpPr>
          <a:xfrm>
            <a:off x="838200" y="1807765"/>
            <a:ext cx="10506064" cy="3242469"/>
            <a:chOff x="747958" y="1795727"/>
            <a:chExt cx="10506064" cy="250948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8DE9BBF-9BDF-4F64-8CBD-451E983B6D1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8956" y="2491320"/>
              <a:ext cx="0" cy="1076558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755ECB4-7712-4327-A0CF-576BA0B1B9FE}"/>
                </a:ext>
              </a:extLst>
            </p:cNvPr>
            <p:cNvCxnSpPr>
              <a:cxnSpLocks/>
            </p:cNvCxnSpPr>
            <p:nvPr/>
          </p:nvCxnSpPr>
          <p:spPr>
            <a:xfrm>
              <a:off x="1991318" y="2491320"/>
              <a:ext cx="0" cy="1119009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7D70D13-DB59-42B8-91D4-855ADA485522}"/>
                </a:ext>
              </a:extLst>
            </p:cNvPr>
            <p:cNvCxnSpPr>
              <a:cxnSpLocks/>
            </p:cNvCxnSpPr>
            <p:nvPr/>
          </p:nvCxnSpPr>
          <p:spPr>
            <a:xfrm>
              <a:off x="7338000" y="2491320"/>
              <a:ext cx="0" cy="1150575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051D719-60EC-4143-979A-DC44B7033618}"/>
                </a:ext>
              </a:extLst>
            </p:cNvPr>
            <p:cNvCxnSpPr>
              <a:cxnSpLocks/>
            </p:cNvCxnSpPr>
            <p:nvPr/>
          </p:nvCxnSpPr>
          <p:spPr>
            <a:xfrm>
              <a:off x="4663979" y="2491320"/>
              <a:ext cx="0" cy="1150577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E18889-6030-4823-B9C0-5CF74E6AE134}"/>
                </a:ext>
              </a:extLst>
            </p:cNvPr>
            <p:cNvSpPr/>
            <p:nvPr/>
          </p:nvSpPr>
          <p:spPr bwMode="auto">
            <a:xfrm>
              <a:off x="747958" y="2906858"/>
              <a:ext cx="2484000" cy="13930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72000" bIns="252000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CA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IDENTIFY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safety issues</a:t>
              </a:r>
              <a:r>
                <a:rPr kumimoji="0" lang="en-CA" sz="20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	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7BC41F-D834-4F58-A888-4BA07287BD19}"/>
                </a:ext>
              </a:extLst>
            </p:cNvPr>
            <p:cNvSpPr/>
            <p:nvPr/>
          </p:nvSpPr>
          <p:spPr bwMode="auto">
            <a:xfrm>
              <a:off x="3421979" y="2912117"/>
              <a:ext cx="2484000" cy="13930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72000" bIns="252000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CA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ASSESS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harm versus benefit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D456B4-16EC-4728-9E80-A9B9C0539C05}"/>
                </a:ext>
              </a:extLst>
            </p:cNvPr>
            <p:cNvSpPr/>
            <p:nvPr/>
          </p:nvSpPr>
          <p:spPr bwMode="auto">
            <a:xfrm>
              <a:off x="6096000" y="2912117"/>
              <a:ext cx="2484000" cy="13930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72000" rIns="108000" bIns="252000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SHARE</a:t>
              </a:r>
              <a:endPara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learning, including warnings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798778-2BE3-4F14-812E-16CD68A445B2}"/>
                </a:ext>
              </a:extLst>
            </p:cNvPr>
            <p:cNvSpPr/>
            <p:nvPr/>
          </p:nvSpPr>
          <p:spPr>
            <a:xfrm>
              <a:off x="1989959" y="1795727"/>
              <a:ext cx="8038387" cy="702146"/>
            </a:xfrm>
            <a:prstGeom prst="rect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eports help to:</a:t>
              </a:r>
              <a:endPara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19229C-97D0-4D89-AB8A-4BEAC69D9DAB}"/>
                </a:ext>
              </a:extLst>
            </p:cNvPr>
            <p:cNvSpPr/>
            <p:nvPr/>
          </p:nvSpPr>
          <p:spPr bwMode="auto">
            <a:xfrm>
              <a:off x="8770022" y="2912117"/>
              <a:ext cx="2484000" cy="13930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0000" tIns="72000" rIns="36000" bIns="252000" anchor="t" anchorCtr="0"/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IMPROVE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 and product </a:t>
              </a: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safety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C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0E4C2DBC-2A42-4C3F-A4A4-B049958B1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/>
          <a:lstStyle/>
          <a:p>
            <a:r>
              <a:rPr lang="en-CA" dirty="0"/>
              <a:t>What Are the Benefits of Reporting?</a:t>
            </a:r>
          </a:p>
        </p:txBody>
      </p:sp>
    </p:spTree>
    <p:extLst>
      <p:ext uri="{BB962C8B-B14F-4D97-AF65-F5344CB8AC3E}">
        <p14:creationId xmlns:p14="http://schemas.microsoft.com/office/powerpoint/2010/main" val="40825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6A0B2A40-ACA8-4837-A646-92D990E0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dirty="0">
                <a:latin typeface="Arial"/>
                <a:cs typeface="Arial"/>
              </a:rPr>
              <a:t>Who Is Required to Report?</a:t>
            </a:r>
            <a:endParaRPr lang="en-CA" altLang="en-US" dirty="0">
              <a:latin typeface="Arial"/>
              <a:cs typeface="Arial"/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4572A86A-DF80-4F60-9380-33E2E2F59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7121"/>
            <a:ext cx="10515600" cy="33084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2000" dirty="0">
                <a:latin typeface="Arial"/>
                <a:ea typeface="Times New Roman"/>
                <a:cs typeface="Times"/>
              </a:rPr>
              <a:t>The requirement for mandatory reporting applies to </a:t>
            </a:r>
            <a:r>
              <a:rPr lang="en-US" sz="2000" b="1" dirty="0">
                <a:latin typeface="Arial"/>
                <a:ea typeface="Times New Roman"/>
                <a:cs typeface="Times"/>
              </a:rPr>
              <a:t>all</a:t>
            </a:r>
            <a:r>
              <a:rPr lang="en-US" sz="2000" dirty="0">
                <a:latin typeface="Arial"/>
                <a:ea typeface="Times New Roman"/>
                <a:cs typeface="Times"/>
              </a:rPr>
              <a:t> </a:t>
            </a:r>
            <a:r>
              <a:rPr lang="en-US" sz="2000" b="1" dirty="0">
                <a:latin typeface="Arial"/>
                <a:ea typeface="Times New Roman"/>
                <a:cs typeface="Times"/>
              </a:rPr>
              <a:t>hospitals.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CA" dirty="0"/>
              <a:t>The requirement applies to outpatient clinics if they are legally part of the hospital.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CA" dirty="0"/>
              <a:t>Health care institutions that are not defined as hospitals, such as private clinics or long-term care facilities (e.g., nursing homes), continue to be encouraged to report on a voluntary basis.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CA" sz="1000" dirty="0">
              <a:solidFill>
                <a:schemeClr val="tx1"/>
              </a:solidFill>
              <a:ea typeface="Times New Roman"/>
              <a:cs typeface="Times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69A3B-3629-44A5-87B9-89D9A10F12A5}"/>
              </a:ext>
            </a:extLst>
          </p:cNvPr>
          <p:cNvSpPr/>
          <p:nvPr/>
        </p:nvSpPr>
        <p:spPr>
          <a:xfrm>
            <a:off x="838199" y="6082798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Source: </a:t>
            </a:r>
            <a:r>
              <a:rPr lang="en-CA" sz="1200" dirty="0">
                <a:hlinkClick r:id="rId3"/>
              </a:rPr>
              <a:t>https://www.canada.ca/en/health-canada/services/drugs-health-products/medeffect-canada/adverse-reaction-reporting/mandatory-hospital-reporting/drugs-devices/guidance.html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8924DAC6-DD4D-4AE5-94FE-EE06CC87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dirty="0">
                <a:latin typeface="Arial"/>
                <a:cs typeface="Arial"/>
              </a:rPr>
              <a:t>What is a Serious Adverse Drug Reaction?</a:t>
            </a:r>
            <a:endParaRPr lang="en-CA" altLang="en-US" dirty="0">
              <a:latin typeface="Arial"/>
              <a:cs typeface="Arial"/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0A88F739-0863-4239-A6AB-96A2B3D2F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99804"/>
            <a:ext cx="10515600" cy="49043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US" b="1" dirty="0"/>
              <a:t>Serious adverse drug reactions</a:t>
            </a:r>
            <a:r>
              <a:rPr lang="en-US" dirty="0"/>
              <a:t> are harms from a drug that are severe enough to result in hospital admission, birth defects, long-lasting disability or incapacity, a life-threatening medical situation, or death. 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  <a:defRPr/>
            </a:pPr>
            <a:r>
              <a:rPr lang="en-CA" altLang="en-US" sz="1800" b="1" i="1" dirty="0">
                <a:solidFill>
                  <a:schemeClr val="tx1"/>
                </a:solidFill>
                <a:ea typeface="Times New Roman" pitchFamily="18" charset="0"/>
                <a:cs typeface="Times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br>
              <a:rPr lang="en-CA" altLang="en-US" dirty="0">
                <a:latin typeface="Arial"/>
                <a:cs typeface="Arial"/>
              </a:rPr>
            </a:br>
            <a:endParaRPr lang="en-CA" altLang="en-US" sz="1800" dirty="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A12C0F-7617-440D-A0C8-6F891BBC41B8}"/>
              </a:ext>
            </a:extLst>
          </p:cNvPr>
          <p:cNvSpPr/>
          <p:nvPr/>
        </p:nvSpPr>
        <p:spPr>
          <a:xfrm>
            <a:off x="838199" y="6082798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Adapted from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en-CA" sz="1200" dirty="0">
                <a:hlinkClick r:id="rId3"/>
              </a:rPr>
              <a:t>https://www.canada.ca/en/health-canada/services/drugs-health-products/medeffect-canada/adverse-reaction-reporting/mandatory-hospital-reporting/drugs-devices/guidance.html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A5C03-A33E-4AE4-89A4-3AE72CD979FE}"/>
              </a:ext>
            </a:extLst>
          </p:cNvPr>
          <p:cNvGrpSpPr/>
          <p:nvPr/>
        </p:nvGrpSpPr>
        <p:grpSpPr>
          <a:xfrm>
            <a:off x="838199" y="3012078"/>
            <a:ext cx="10515600" cy="2092975"/>
            <a:chOff x="1494918" y="3107290"/>
            <a:chExt cx="8664735" cy="209297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0DB3237-5753-4082-A391-CE4D39E23A12}"/>
                </a:ext>
              </a:extLst>
            </p:cNvPr>
            <p:cNvSpPr/>
            <p:nvPr/>
          </p:nvSpPr>
          <p:spPr>
            <a:xfrm>
              <a:off x="1494918" y="3107290"/>
              <a:ext cx="8664735" cy="20929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54412F-FFB3-4B67-9DF1-653D2115030D}"/>
                </a:ext>
              </a:extLst>
            </p:cNvPr>
            <p:cNvSpPr/>
            <p:nvPr/>
          </p:nvSpPr>
          <p:spPr>
            <a:xfrm>
              <a:off x="3170098" y="3261224"/>
              <a:ext cx="6855256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Examples of Serious Adverse Drug Reactions</a:t>
              </a:r>
              <a:endParaRPr kumimoji="0" lang="en-CA" b="0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  <a:p>
              <a:pPr marL="428625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CA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Kidney damage from a diuretic (water pill) that requires dialysis</a:t>
              </a:r>
            </a:p>
            <a:p>
              <a:pPr marL="428625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CA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Lung damage from a chemotherapy drug that requires long-term oxygen therapy</a:t>
              </a:r>
            </a:p>
            <a:p>
              <a:pPr marL="428625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CA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Allergic reaction to an antibiotic that is life-threatening</a:t>
              </a:r>
              <a:endParaRPr kumimoji="0" lang="en-CA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7F3ED15-1D8D-42A7-B366-E5667F3013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60" y="3270781"/>
            <a:ext cx="1652094" cy="15755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8924DAC6-DD4D-4AE5-94FE-EE06CC87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dirty="0">
                <a:latin typeface="Arial"/>
                <a:cs typeface="Arial"/>
              </a:rPr>
              <a:t>What is a Medical Device Incident?</a:t>
            </a:r>
            <a:endParaRPr lang="en-CA" altLang="en-US" dirty="0">
              <a:latin typeface="Arial"/>
              <a:cs typeface="Arial"/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0A88F739-0863-4239-A6AB-96A2B3D2F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99804"/>
            <a:ext cx="10515600" cy="49043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b="1" dirty="0"/>
              <a:t>Medical device incidents</a:t>
            </a:r>
            <a:r>
              <a:rPr lang="en-US" dirty="0"/>
              <a:t> are problems with any type of medical product or equipment that led to or could have led to a serious health concern.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A12C0F-7617-440D-A0C8-6F891BBC41B8}"/>
              </a:ext>
            </a:extLst>
          </p:cNvPr>
          <p:cNvSpPr/>
          <p:nvPr/>
        </p:nvSpPr>
        <p:spPr>
          <a:xfrm>
            <a:off x="838199" y="6082798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Adapted from: </a:t>
            </a:r>
            <a:r>
              <a:rPr lang="en-CA" sz="1200" dirty="0">
                <a:hlinkClick r:id="rId3"/>
              </a:rPr>
              <a:t>https://www.canada.ca/en/health-canada/services/drugs-health-products/medeffect-canada/adverse-reaction-reporting/mandatory-hospital-reporting/drugs-devices/guidance.html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199885-29C0-4278-B81C-E29919318028}"/>
              </a:ext>
            </a:extLst>
          </p:cNvPr>
          <p:cNvGrpSpPr/>
          <p:nvPr/>
        </p:nvGrpSpPr>
        <p:grpSpPr>
          <a:xfrm>
            <a:off x="838199" y="2425368"/>
            <a:ext cx="10515600" cy="3083456"/>
            <a:chOff x="1013806" y="4169013"/>
            <a:chExt cx="9705789" cy="15932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AFDB642-7421-4617-A37E-06D8CE892FE4}"/>
                </a:ext>
              </a:extLst>
            </p:cNvPr>
            <p:cNvSpPr/>
            <p:nvPr/>
          </p:nvSpPr>
          <p:spPr>
            <a:xfrm>
              <a:off x="1013806" y="4169013"/>
              <a:ext cx="9705789" cy="159322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567F2E-26A1-44EC-A56A-EE4BD0AF1744}"/>
                </a:ext>
              </a:extLst>
            </p:cNvPr>
            <p:cNvSpPr/>
            <p:nvPr/>
          </p:nvSpPr>
          <p:spPr>
            <a:xfrm>
              <a:off x="2915231" y="4307495"/>
              <a:ext cx="7678189" cy="1327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Examples of Medical Device Incidents</a:t>
              </a:r>
              <a:endParaRPr kumimoji="0" lang="en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  <a:p>
              <a:pPr marL="428625" lvl="1" indent="-34290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CA" dirty="0">
                  <a:latin typeface="Arial" charset="0"/>
                  <a:ea typeface="Arial" charset="0"/>
                  <a:cs typeface="Arial" charset="0"/>
                </a:rPr>
                <a:t>An infusion pump stopped working and did not give an alarm. The patient needed a longer stay in hospital. </a:t>
              </a:r>
            </a:p>
            <a:p>
              <a:pPr marL="428625" lvl="1" indent="-342900">
                <a:spcBef>
                  <a:spcPts val="6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CA" dirty="0">
                  <a:latin typeface="Arial" charset="0"/>
                  <a:ea typeface="Arial" charset="0"/>
                  <a:cs typeface="Arial" charset="0"/>
                </a:rPr>
                <a:t>A defibrillator used to treat a cardiac arrest did not work properly. The patient was not revived.  </a:t>
              </a:r>
            </a:p>
            <a:p>
              <a:pPr marL="428625" lvl="1" indent="-342900">
                <a:spcBef>
                  <a:spcPts val="6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CA" dirty="0">
                  <a:latin typeface="Arial" charset="0"/>
                  <a:ea typeface="Arial" charset="0"/>
                  <a:cs typeface="Arial" charset="0"/>
                </a:rPr>
                <a:t>A prosthetic knee replacement failed due to damaged material. </a:t>
              </a:r>
            </a:p>
            <a:p>
              <a:pPr marL="428625" lvl="1" indent="-342900">
                <a:spcBef>
                  <a:spcPts val="6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CA" dirty="0">
                  <a:latin typeface="Arial" charset="0"/>
                  <a:ea typeface="Arial" charset="0"/>
                  <a:cs typeface="Arial" charset="0"/>
                </a:rPr>
                <a:t>A breast implant was suspected of causing a rare cancer</a:t>
              </a:r>
              <a:r>
                <a:rPr lang="en-CA" sz="1600" dirty="0">
                  <a:latin typeface="Arial" charset="0"/>
                  <a:ea typeface="Arial" charset="0"/>
                  <a:cs typeface="Arial" charset="0"/>
                </a:rPr>
                <a:t>.</a:t>
              </a:r>
            </a:p>
          </p:txBody>
        </p:sp>
      </p:grp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E208AFC-1546-4076-9CA9-057F92A590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88" y="3309115"/>
            <a:ext cx="1652094" cy="157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88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VP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VP_Theme" id="{AF76ECDD-E52C-4A51-8726-1CA8E7A390DA}" vid="{8F434137-F377-4081-A8AA-879430E3F8D1}"/>
    </a:ext>
  </a:extLst>
</a:theme>
</file>

<file path=ppt/theme/theme2.xml><?xml version="1.0" encoding="utf-8"?>
<a:theme xmlns:a="http://schemas.openxmlformats.org/drawingml/2006/main" name="1_ISMPCanada_VanessaLa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ule3.pptx" id="{0DD7DDDE-B110-4A1B-B904-B9A2325ED311}" vid="{939277F9-E7D5-45B5-8330-A744156CC3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F882265F12043AA85AE987A2B956A" ma:contentTypeVersion="1" ma:contentTypeDescription="Create a new document." ma:contentTypeScope="" ma:versionID="17300b3546bcec4aec56b7259022ad0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193FAC-0B9B-47BB-9AD4-2F4908B03A4E}">
  <ds:schemaRefs>
    <ds:schemaRef ds:uri="http://schemas.microsoft.com/office/2006/metadata/properties"/>
    <ds:schemaRef ds:uri="d564156a-de73-43f9-88e6-7b01c63aafa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2c54b36c-b406-48dd-a01a-d9fdec0713ee"/>
    <ds:schemaRef ds:uri="http://www.w3.org/XML/1998/namespace"/>
    <ds:schemaRef ds:uri="http://purl.org/dc/terms/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0652217-86B5-4615-A2CC-6E466ED0DE8D}"/>
</file>

<file path=customXml/itemProps3.xml><?xml version="1.0" encoding="utf-8"?>
<ds:datastoreItem xmlns:ds="http://schemas.openxmlformats.org/officeDocument/2006/customXml" ds:itemID="{1F795C09-9549-49F0-B3EC-6AF82EA86B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</TotalTime>
  <Words>1571</Words>
  <Application>Microsoft Office PowerPoint</Application>
  <PresentationFormat>Widescreen</PresentationFormat>
  <Paragraphs>204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Wingdings</vt:lpstr>
      <vt:lpstr>JVP_Theme</vt:lpstr>
      <vt:lpstr>1_ISMPCanada_VanessaLaw</vt:lpstr>
      <vt:lpstr>Microsoft Excel Chart</vt:lpstr>
      <vt:lpstr>PowerPoint Presentation</vt:lpstr>
      <vt:lpstr>Outline </vt:lpstr>
      <vt:lpstr>Protecting Canadians from Unsafe Drugs Act  (Vanessa's Law)</vt:lpstr>
      <vt:lpstr>Who was Vanessa?</vt:lpstr>
      <vt:lpstr>Why Is Mandatory Reporting Important?</vt:lpstr>
      <vt:lpstr>What Are the Benefits of Reporting?</vt:lpstr>
      <vt:lpstr>Who Is Required to Report?</vt:lpstr>
      <vt:lpstr>What is a Serious Adverse Drug Reaction?</vt:lpstr>
      <vt:lpstr>What is a Medical Device Incident?</vt:lpstr>
      <vt:lpstr>Tips for Recognizing Harm from a Drug or Device</vt:lpstr>
      <vt:lpstr>We All Have a Role in Safety</vt:lpstr>
      <vt:lpstr>Patients as Partners in Safety</vt:lpstr>
      <vt:lpstr>How Patients Can Submit Reports to Health Canada </vt:lpstr>
      <vt:lpstr>Patients Can Contact Health Canada</vt:lpstr>
      <vt:lpstr>How Health Canada Shares Information with the Public </vt:lpstr>
      <vt:lpstr>Adverse Reaction Online Database</vt:lpstr>
      <vt:lpstr>Medical Devices Online Database</vt:lpstr>
      <vt:lpstr>Key Points to Remember</vt:lpstr>
      <vt:lpstr>Reporting Helps Prevent Harm from Happening Again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Hyland</dc:creator>
  <cp:lastModifiedBy>Ambika Sharma</cp:lastModifiedBy>
  <cp:revision>147</cp:revision>
  <cp:lastPrinted>2019-07-16T19:36:31Z</cp:lastPrinted>
  <dcterms:created xsi:type="dcterms:W3CDTF">2019-02-27T16:04:04Z</dcterms:created>
  <dcterms:modified xsi:type="dcterms:W3CDTF">2019-10-07T17:33:02Z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0x01010050FF882265F12043AA85AE987A2B956A</vt:lpwstr>
  </property>
  <property fmtid="{D5CDD505-2E9C-101B-9397-08002B2CF9AE}" pid="3" name="Order">
    <vt:r8>13985600</vt:r8>
  </property>
  <property fmtid="{D5CDD505-2E9C-101B-9397-08002B2CF9AE}" pid="4" name="ComplianceAssetId">
    <vt:lpwstr/>
  </property>
  <property fmtid="{D5CDD505-2E9C-101B-9397-08002B2CF9AE}" pid="5" name="ArticulateGUID">
    <vt:lpwstr>C55B3504-6584-4F00-91BE-EA9362EABB9D</vt:lpwstr>
  </property>
  <property fmtid="{D5CDD505-2E9C-101B-9397-08002B2CF9AE}" pid="6" name="ArticulatePath">
    <vt:lpwstr>Patients for Patient Safety Canada_Drug_Device_Reporting_1Aug2019 (2)</vt:lpwstr>
  </property>
</Properties>
</file>